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1"/>
  </p:notesMasterIdLst>
  <p:handoutMasterIdLst>
    <p:handoutMasterId r:id="rId22"/>
  </p:handoutMasterIdLst>
  <p:sldIdLst>
    <p:sldId id="751" r:id="rId9"/>
    <p:sldId id="792" r:id="rId10"/>
    <p:sldId id="757" r:id="rId11"/>
    <p:sldId id="790" r:id="rId12"/>
    <p:sldId id="278" r:id="rId13"/>
    <p:sldId id="778" r:id="rId14"/>
    <p:sldId id="779" r:id="rId15"/>
    <p:sldId id="760" r:id="rId16"/>
    <p:sldId id="793" r:id="rId17"/>
    <p:sldId id="794" r:id="rId18"/>
    <p:sldId id="786" r:id="rId19"/>
    <p:sldId id="752" r:id="rId20"/>
  </p:sldIdLst>
  <p:sldSz cx="12192000" cy="6858000"/>
  <p:notesSz cx="9775825" cy="6645275"/>
  <p:custDataLst>
    <p:tags r:id="rId23"/>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69947" autoAdjust="0"/>
  </p:normalViewPr>
  <p:slideViewPr>
    <p:cSldViewPr snapToGrid="0" snapToObjects="1" showGuides="1">
      <p:cViewPr varScale="1">
        <p:scale>
          <a:sx n="54" d="100"/>
          <a:sy n="54" d="100"/>
        </p:scale>
        <p:origin x="2112" y="29"/>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15/09/2024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15/09/2024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pp.qa.com/lab/create-your-first-amazon-rds-databas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p.qa.com/lab/create-your-first-amazon-rds-databas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app.qa.com/lab/introduction-dynamod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3"/>
              </a:rPr>
              <a:t>https://app.qa.com/lab/create-your-first-amazon-rds-database/</a:t>
            </a:r>
            <a:r>
              <a:rPr lang="en-GB" dirty="0"/>
              <a:t> (approx. 1hr 15min)</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401132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microservice breaks down a set of components into a single service that provide a single piece of business functionality. Microservices are autonomous – they are self contained units. They can be built, tested, deployed and run independently. Any requirement to pass data back and forth is via the contractual interface. This is a relationship with another microservice, not a dependency.</a:t>
            </a:r>
          </a:p>
          <a:p>
            <a:endParaRPr lang="en-GB" dirty="0"/>
          </a:p>
          <a:p>
            <a:r>
              <a:rPr lang="en-GB" dirty="0"/>
              <a:t>Agile teams operate autonomously from other agile teams. This does not mean that they operate in a silo locking themselves away from other members of the organisation. They should be able to operate as a self-contained unit of sufficient size that the have enough skills to perform that tasks at hand. Members have good generalisation of knowledge and skills with specialisms as required – the T shaped person (Sometimes the Pi or Comb shaped person)</a:t>
            </a:r>
          </a:p>
          <a:p>
            <a:r>
              <a:rPr lang="en-GB" dirty="0"/>
              <a:t>Those outside the agile team do not set or define the priorities or scope. Only the members of the team, the product owner and valid stakeholders have input.</a:t>
            </a:r>
          </a:p>
          <a:p>
            <a:r>
              <a:rPr lang="en-GB" dirty="0"/>
              <a:t>Teams are big enough to be cross-functional in their skills, small enough to communicate and collaborate effectively – The two pizza team </a:t>
            </a:r>
          </a:p>
          <a:p>
            <a:endParaRPr lang="en-GB" dirty="0"/>
          </a:p>
          <a:p>
            <a:r>
              <a:rPr lang="en-GB" dirty="0"/>
              <a:t>Mapping microservices to agile teams – A microservice is owned by a single team. There would be conflict in the requirements, planning and development if the microservice was managed by more than one team.</a:t>
            </a:r>
          </a:p>
          <a:p>
            <a:r>
              <a:rPr lang="en-GB" dirty="0"/>
              <a:t>When a team has ownership of the microservice, it controls its destiny - Choosing the correct process, tools, languages and technology that’s suitable for the individual microservices requirements and ensuring quality ~ polyglot persistence</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97753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example of persistently applying a Polyglot principal consider the use of a Relational Database</a:t>
            </a:r>
          </a:p>
          <a:p>
            <a:endParaRPr lang="en-GB" dirty="0"/>
          </a:p>
          <a:p>
            <a:r>
              <a:rPr lang="en-GB" dirty="0"/>
              <a:t>Our monolithic app has a connection to a monolithic database. The tables and schema has to be suitable for all of its operations. A change in the table to support a new or enhanced feature could have a negative impact on the entire schema. Just like a monolithic app, the entire database has to be tested and deployed or upgraded. This is not very flexible or efficient.</a:t>
            </a:r>
          </a:p>
          <a:p>
            <a:endParaRPr lang="en-GB" dirty="0"/>
          </a:p>
          <a:p>
            <a:r>
              <a:rPr lang="en-GB" dirty="0"/>
              <a:t>Because one feature requires a set of interrelated tables with relationships enforced through Primary/Foreign key relationships to enforce referential integrity, this may not be suitable for all features. If the relational model is OLTP then while optimised for Transactions, with good ACID compliance, it may not have the throughput required. This could be enhanced if there was less constraints on the system. Maybe the feature has to support input from many types of devices, such as IoT, there need to be flexibility in the fields (Key/Value) that are stored. In these circumstances NoSQL may be a more suitable choice.</a:t>
            </a:r>
          </a:p>
          <a:p>
            <a:endParaRPr lang="en-GB" dirty="0"/>
          </a:p>
          <a:p>
            <a:r>
              <a:rPr lang="en-GB" dirty="0"/>
              <a:t>If a relational model is used, they is still variation in the operations required – OLAP/Data warehousing may be a priority for heavy read or analytical requirements.</a:t>
            </a:r>
          </a:p>
          <a:p>
            <a:r>
              <a:rPr lang="en-GB" dirty="0"/>
              <a:t>Correct data modelling and identifying access patterns is important here.</a:t>
            </a:r>
          </a:p>
          <a:p>
            <a:endParaRPr lang="en-GB" dirty="0"/>
          </a:p>
          <a:p>
            <a:r>
              <a:rPr lang="en-GB" dirty="0"/>
              <a:t>A core concept of being a microservice is that each service must own its own data. This ensures that the microservice is autonomous and sharing a datastore with another microservice creates a dependency. Autonomy gives the opportunity to use the best and most suitable technology to fulfil the microservice's business requirements. If relational, the best model – OLTP,OLAP or Datawarehouse. If not then perhaps NoSQL or filesystem.</a:t>
            </a:r>
          </a:p>
        </p:txBody>
      </p:sp>
      <p:sp>
        <p:nvSpPr>
          <p:cNvPr id="4" name="Slide Number Placeholder 3"/>
          <p:cNvSpPr>
            <a:spLocks noGrp="1"/>
          </p:cNvSpPr>
          <p:nvPr>
            <p:ph type="sldNum" sz="quarter" idx="5"/>
          </p:nvPr>
        </p:nvSpPr>
        <p:spPr/>
        <p:txBody>
          <a:bodyPr/>
          <a:lstStyle/>
          <a:p>
            <a:fld id="{438AA87C-843B-4CF7-8A7A-C28E919447A6}" type="slidenum">
              <a:rPr lang="en-GB" smtClean="0"/>
              <a:t>5</a:t>
            </a:fld>
            <a:endParaRPr lang="en-GB" dirty="0"/>
          </a:p>
        </p:txBody>
      </p:sp>
    </p:spTree>
    <p:extLst>
      <p:ext uri="{BB962C8B-B14F-4D97-AF65-F5344CB8AC3E}">
        <p14:creationId xmlns:p14="http://schemas.microsoft.com/office/powerpoint/2010/main" val="247263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a microservices version of our Travel application; each microservice has its own database, however – one great thing about microservices is that we can use Polyglot in our design. Each database can choose a service or data persistence type that best suits the type of data, access frequency of our microservice.</a:t>
            </a:r>
          </a:p>
          <a:p>
            <a:endParaRPr lang="en-GB" dirty="0"/>
          </a:p>
          <a:p>
            <a:r>
              <a:rPr lang="en-GB" b="0" i="0" dirty="0">
                <a:solidFill>
                  <a:srgbClr val="202124"/>
                </a:solidFill>
                <a:effectLst/>
                <a:latin typeface="arial" panose="020B0604020202020204" pitchFamily="34" charset="0"/>
              </a:rPr>
              <a:t>An </a:t>
            </a:r>
            <a:r>
              <a:rPr lang="en-GB" b="1" i="0" dirty="0">
                <a:solidFill>
                  <a:srgbClr val="202124"/>
                </a:solidFill>
                <a:effectLst/>
                <a:latin typeface="arial" panose="020B0604020202020204" pitchFamily="34" charset="0"/>
              </a:rPr>
              <a:t>API gateway</a:t>
            </a:r>
            <a:r>
              <a:rPr lang="en-GB" b="0" i="0" dirty="0">
                <a:solidFill>
                  <a:srgbClr val="202124"/>
                </a:solidFill>
                <a:effectLst/>
                <a:latin typeface="arial" panose="020B0604020202020204" pitchFamily="34" charset="0"/>
              </a:rPr>
              <a:t> provides a single, unified </a:t>
            </a:r>
            <a:r>
              <a:rPr lang="en-GB" b="1" i="0" dirty="0">
                <a:solidFill>
                  <a:srgbClr val="202124"/>
                </a:solidFill>
                <a:effectLst/>
                <a:latin typeface="arial" panose="020B0604020202020204" pitchFamily="34" charset="0"/>
              </a:rPr>
              <a:t>API</a:t>
            </a:r>
            <a:r>
              <a:rPr lang="en-GB" b="0" i="0" dirty="0">
                <a:solidFill>
                  <a:srgbClr val="202124"/>
                </a:solidFill>
                <a:effectLst/>
                <a:latin typeface="arial" panose="020B0604020202020204" pitchFamily="34" charset="0"/>
              </a:rPr>
              <a:t> entry point across one or more internal </a:t>
            </a:r>
            <a:r>
              <a:rPr lang="en-GB" b="1" i="0" dirty="0">
                <a:solidFill>
                  <a:srgbClr val="202124"/>
                </a:solidFill>
                <a:effectLst/>
                <a:latin typeface="arial" panose="020B0604020202020204" pitchFamily="34" charset="0"/>
              </a:rPr>
              <a:t>APIs</a:t>
            </a:r>
            <a:r>
              <a:rPr lang="en-GB" b="0" i="0" dirty="0">
                <a:solidFill>
                  <a:srgbClr val="202124"/>
                </a:solidFill>
                <a:effectLst/>
                <a:latin typeface="arial" panose="020B0604020202020204" pitchFamily="34" charset="0"/>
              </a:rPr>
              <a:t>. They typically layer rate limiting and security as well. </a:t>
            </a:r>
            <a:br>
              <a:rPr lang="en-GB" b="0" i="0" dirty="0">
                <a:solidFill>
                  <a:srgbClr val="202124"/>
                </a:solidFill>
                <a:effectLst/>
                <a:latin typeface="arial" panose="020B0604020202020204" pitchFamily="34" charset="0"/>
              </a:rPr>
            </a:br>
            <a:r>
              <a:rPr lang="en-GB" b="0" i="0" dirty="0">
                <a:solidFill>
                  <a:srgbClr val="202124"/>
                </a:solidFill>
                <a:effectLst/>
                <a:latin typeface="arial" panose="020B0604020202020204" pitchFamily="34" charset="0"/>
              </a:rPr>
              <a:t>Provide a unified entry point for external consumers, independent of the number and composition of internal microservices.</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81026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Relational databases don’t easily partition horizontally, typically you have to scale vertically. </a:t>
            </a:r>
          </a:p>
          <a:p>
            <a:endParaRPr lang="en-GB" dirty="0"/>
          </a:p>
          <a:p>
            <a:r>
              <a:rPr lang="en-GB" dirty="0"/>
              <a:t>Having constraints applied during INSERT/UPDATE?DELETE operations can slow throughput. Other constraints apply to the row construct. This structured data model explicitly defined the fields to be populated within the table. Whilst NULLs could be allowed, just creating extra fields on the fly to support differing data coming from many types of users and devices is not practical.</a:t>
            </a:r>
          </a:p>
          <a:p>
            <a:r>
              <a:rPr lang="en-GB" dirty="0"/>
              <a:t>Having a non-structured or semi-structured data model could assist in both performance and variance of data.</a:t>
            </a:r>
          </a:p>
          <a:p>
            <a:endParaRPr lang="en-GB" dirty="0"/>
          </a:p>
          <a:p>
            <a:r>
              <a:rPr lang="en-GB" dirty="0"/>
              <a:t>NoSQL has become a popular option in recent years, especially hand-in-hand with the grown of big data (though they are not exclusively linked). Using NoSQL isn’t new. But since SQL and Relational models emerged in the 1970’s and became ratified in a number of ANSI and ISO standards it has become arguably one of the most popular and successful data solutions to date. Relational Structured SQL systems will not go away. Now more then ever there is a need to get the right tool to do the job.</a:t>
            </a:r>
          </a:p>
          <a:p>
            <a:r>
              <a:rPr lang="en-GB" dirty="0"/>
              <a:t>The need for a more flexible schema, scalability by breaking the data into different sets and distributing that </a:t>
            </a:r>
            <a:r>
              <a:rPr lang="en-GB" dirty="0" err="1"/>
              <a:t>sharded</a:t>
            </a:r>
            <a:r>
              <a:rPr lang="en-GB" dirty="0"/>
              <a:t> data across multiple nodes. Integrity now being enforced at the application level, which gives flexibility of the structure as its stores.</a:t>
            </a:r>
          </a:p>
          <a:p>
            <a:r>
              <a:rPr lang="en-GB" dirty="0"/>
              <a:t>(Note however, this comes with its own challenges about data integrity and validation not being managed at the database level)</a:t>
            </a:r>
          </a:p>
          <a:p>
            <a:r>
              <a:rPr lang="en-GB" dirty="0"/>
              <a:t>NoSQL offerings could be the way forward for some of our requirements and microservices.</a:t>
            </a:r>
          </a:p>
          <a:p>
            <a:pPr marL="171450" indent="-171450">
              <a:buFont typeface="Arial" panose="020B0604020202020204" pitchFamily="34" charset="0"/>
              <a:buChar char="•"/>
            </a:pPr>
            <a:r>
              <a:rPr lang="en-GB" dirty="0"/>
              <a:t>Speed of Data Retrieval</a:t>
            </a:r>
          </a:p>
          <a:p>
            <a:pPr marL="171450" indent="-171450">
              <a:buFont typeface="Arial" panose="020B0604020202020204" pitchFamily="34" charset="0"/>
              <a:buChar char="•"/>
            </a:pPr>
            <a:r>
              <a:rPr lang="en-GB" dirty="0"/>
              <a:t>Flexible Schema</a:t>
            </a:r>
          </a:p>
          <a:p>
            <a:pPr marL="171450" indent="-171450">
              <a:buFont typeface="Arial" panose="020B0604020202020204" pitchFamily="34" charset="0"/>
              <a:buChar char="•"/>
            </a:pPr>
            <a:r>
              <a:rPr lang="en-GB" dirty="0"/>
              <a:t>Easy Scalability</a:t>
            </a:r>
          </a:p>
          <a:p>
            <a:pPr marL="171450" indent="-171450">
              <a:buFont typeface="Arial" panose="020B0604020202020204" pitchFamily="34" charset="0"/>
              <a:buChar char="•"/>
            </a:pPr>
            <a:r>
              <a:rPr lang="en-GB" dirty="0"/>
              <a:t>Lighter ACID constraints (different products have varying levels of ACID support)</a:t>
            </a:r>
          </a:p>
          <a:p>
            <a:pPr marL="171450" indent="-171450">
              <a:buFont typeface="Arial" panose="020B0604020202020204" pitchFamily="34" charset="0"/>
              <a:buChar char="•"/>
            </a:pPr>
            <a:r>
              <a:rPr lang="en-GB" dirty="0"/>
              <a:t>Transient data (User State recorded in a stateless application model)</a:t>
            </a:r>
          </a:p>
          <a:p>
            <a:pPr marL="171450" indent="-171450">
              <a:buFont typeface="Arial" panose="020B0604020202020204" pitchFamily="34" charset="0"/>
              <a:buChar char="•"/>
            </a:pPr>
            <a:r>
              <a:rPr lang="en-GB" dirty="0"/>
              <a:t>Transient data (co-ordination of microservice events)</a:t>
            </a:r>
          </a:p>
          <a:p>
            <a:pPr marL="171450" indent="-171450">
              <a:buFont typeface="Arial" panose="020B0604020202020204" pitchFamily="34" charset="0"/>
              <a:buChar char="•"/>
            </a:pPr>
            <a:r>
              <a:rPr lang="en-GB" dirty="0"/>
              <a:t>Indexes for other data services like AWS S3</a:t>
            </a:r>
          </a:p>
          <a:p>
            <a:pPr marL="171450" indent="-171450">
              <a:buFont typeface="Arial" panose="020B0604020202020204" pitchFamily="34" charset="0"/>
              <a:buChar char="•"/>
            </a:pPr>
            <a:r>
              <a:rPr lang="en-GB" dirty="0"/>
              <a:t>To name but a few….</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24292E"/>
                </a:solidFill>
                <a:effectLst/>
                <a:latin typeface="-apple-system"/>
              </a:rPr>
              <a:t>instantiated views:</a:t>
            </a:r>
            <a:br>
              <a:rPr lang="en-GB" b="0" i="0" dirty="0">
                <a:solidFill>
                  <a:srgbClr val="24292E"/>
                </a:solidFill>
                <a:effectLst/>
                <a:latin typeface="-apple-system"/>
              </a:rPr>
            </a:br>
            <a:r>
              <a:rPr lang="en-GB" b="0" i="0" dirty="0">
                <a:solidFill>
                  <a:srgbClr val="24292E"/>
                </a:solidFill>
                <a:effectLst/>
                <a:latin typeface="-apple-system"/>
              </a:rPr>
              <a:t>RDBMs/SQL gives structure with power to create ad hoc queries. NoSQL's instantiated views forces more product driven development where the developer discovers the access patterns.</a:t>
            </a:r>
          </a:p>
          <a:p>
            <a:pPr marL="171450" indent="-171450">
              <a:buFont typeface="Arial" panose="020B0604020202020204" pitchFamily="34" charset="0"/>
              <a:buChar char="•"/>
            </a:pPr>
            <a:endParaRPr lang="en-GB" dirty="0"/>
          </a:p>
          <a:p>
            <a:endParaRPr lang="en-GB" dirty="0"/>
          </a:p>
          <a:p>
            <a:endParaRPr lang="en-GB" dirty="0"/>
          </a:p>
          <a:p>
            <a:endParaRPr lang="en-GB" dirty="0"/>
          </a:p>
          <a:p>
            <a:endParaRPr lang="en-GB" dirty="0"/>
          </a:p>
          <a:p>
            <a:endParaRPr lang="en-GB" dirty="0"/>
          </a:p>
          <a:p>
            <a:r>
              <a:rPr lang="en-GB" dirty="0"/>
              <a:t>For OLAP, if you don’t know what the access pattern is, an SQL database is the most appropriate option because it supports ad hoc querying. It isn’t efficient, but it is flexible. For OLTP, you always access the same way, so you can store the data on the disk in the most efficient way it needs to be accessed.</a:t>
            </a:r>
          </a:p>
          <a:p>
            <a:r>
              <a:rPr lang="en-GB" dirty="0"/>
              <a:t>• OLTP is characterized by many short online transactions (INSERT, UPDATE, DELETE). The main emphasis for OLTP systems is on fast query processing, maintaining data integrity in multi-access environments, and an effectiveness measured by number of transactions per second (TPS). OLTP databases contain detailed and current data. The schema used to store transactional databases is the entity model (usually 3NF).</a:t>
            </a:r>
          </a:p>
          <a:p>
            <a:r>
              <a:rPr lang="en-GB" dirty="0"/>
              <a:t>• OLAP is characterized by relatively low volume of transactions. Queries are often complex and involve aggregations. For OLAP systems, a response time is an effectiveness measure. Data mining techniques generally use OLAP applications. OLAP databases contain aggregated, historical data, stored in multi-dimensional schemas (usually star schema).</a:t>
            </a:r>
          </a:p>
          <a:p>
            <a:r>
              <a:rPr lang="en-GB" dirty="0"/>
              <a:t>© 2020 Amazon Web Services, Inc. or its affiliates. All rights rese (AWS)</a:t>
            </a:r>
          </a:p>
          <a:p>
            <a:endParaRPr lang="en-GB" dirty="0"/>
          </a:p>
          <a:p>
            <a:r>
              <a:rPr lang="en-GB" dirty="0"/>
              <a:t>AWS.  Advanced Developing on AWS 1.3 (EN): Student Guide [VitalSource Bookshelf version].  Retrieved from vbk://300-ADVDEV-13-EN-SG-E</a:t>
            </a:r>
          </a:p>
          <a:p>
            <a:endParaRPr lang="en-GB" dirty="0"/>
          </a:p>
          <a:p>
            <a:r>
              <a:rPr lang="en-GB" dirty="0"/>
              <a:t>Always check citation for accuracy before use.</a:t>
            </a:r>
          </a:p>
          <a:p>
            <a:endParaRPr lang="en-GB" dirty="0"/>
          </a:p>
          <a:p>
            <a:endParaRPr lang="en-GB" dirty="0"/>
          </a:p>
          <a:p>
            <a:r>
              <a:rPr lang="en-GB" b="1" dirty="0"/>
              <a:t>Commands to run a NoSQL database </a:t>
            </a:r>
          </a:p>
          <a:p>
            <a:r>
              <a:rPr lang="en-GB" dirty="0"/>
              <a:t>docker run --name mongo -d mongo</a:t>
            </a:r>
          </a:p>
          <a:p>
            <a:r>
              <a:rPr lang="en-GB" dirty="0"/>
              <a:t>docker </a:t>
            </a:r>
            <a:r>
              <a:rPr lang="en-GB" dirty="0" err="1"/>
              <a:t>ps</a:t>
            </a:r>
            <a:r>
              <a:rPr lang="en-GB" dirty="0"/>
              <a:t>   (to get the id like f6)</a:t>
            </a:r>
          </a:p>
          <a:p>
            <a:r>
              <a:rPr lang="en-GB" dirty="0"/>
              <a:t>docker exec -it f6 </a:t>
            </a:r>
            <a:r>
              <a:rPr lang="en-GB" dirty="0" err="1"/>
              <a:t>mongosh</a:t>
            </a:r>
            <a:endParaRPr lang="en-GB" dirty="0"/>
          </a:p>
          <a:p>
            <a:endParaRPr lang="en-GB" dirty="0"/>
          </a:p>
          <a:p>
            <a:r>
              <a:rPr lang="en-GB" dirty="0"/>
              <a:t>show </a:t>
            </a:r>
            <a:r>
              <a:rPr lang="en-GB" dirty="0" err="1"/>
              <a:t>dbs</a:t>
            </a:r>
            <a:endParaRPr lang="en-GB" dirty="0"/>
          </a:p>
          <a:p>
            <a:r>
              <a:rPr lang="en-GB" dirty="0"/>
              <a:t>use chats</a:t>
            </a:r>
          </a:p>
          <a:p>
            <a:r>
              <a:rPr lang="en-GB" dirty="0"/>
              <a:t>show collections</a:t>
            </a:r>
          </a:p>
          <a:p>
            <a:endParaRPr lang="en-GB" dirty="0"/>
          </a:p>
          <a:p>
            <a:r>
              <a:rPr lang="en-GB" dirty="0" err="1"/>
              <a:t>db.chats.insertMany</a:t>
            </a:r>
            <a:r>
              <a:rPr lang="en-GB" dirty="0"/>
              <a:t>([{name: "Max", </a:t>
            </a:r>
            <a:r>
              <a:rPr lang="en-GB" dirty="0" err="1"/>
              <a:t>message:"Hi</a:t>
            </a:r>
            <a:r>
              <a:rPr lang="en-GB" dirty="0"/>
              <a:t>"}, {name: "Sasha", </a:t>
            </a:r>
            <a:r>
              <a:rPr lang="en-GB" dirty="0" err="1"/>
              <a:t>message:"Hello</a:t>
            </a:r>
            <a:r>
              <a:rPr lang="en-GB" dirty="0"/>
              <a:t>"}])</a:t>
            </a:r>
          </a:p>
          <a:p>
            <a:r>
              <a:rPr lang="en-GB" dirty="0" err="1"/>
              <a:t>db.chats.find</a:t>
            </a:r>
            <a:r>
              <a:rPr lang="en-GB" dirty="0"/>
              <a:t>()</a:t>
            </a:r>
          </a:p>
          <a:p>
            <a:r>
              <a:rPr lang="en-GB" dirty="0" err="1"/>
              <a:t>db.chats.updateOne</a:t>
            </a:r>
            <a:r>
              <a:rPr lang="en-GB" dirty="0"/>
              <a:t>({name: "Sasha"},{$set:{message: "Hello again!"}})</a:t>
            </a:r>
          </a:p>
          <a:p>
            <a:r>
              <a:rPr lang="en-GB" dirty="0" err="1"/>
              <a:t>db.chats.find</a:t>
            </a:r>
            <a:r>
              <a:rPr lang="en-GB" dirty="0"/>
              <a:t>()</a:t>
            </a:r>
          </a:p>
          <a:p>
            <a:endParaRPr lang="en-GB" dirty="0"/>
          </a:p>
          <a:p>
            <a:endParaRPr lang="en-GB" dirty="0"/>
          </a:p>
        </p:txBody>
      </p:sp>
      <p:sp>
        <p:nvSpPr>
          <p:cNvPr id="4" name="Slide Number Placeholder 3"/>
          <p:cNvSpPr>
            <a:spLocks noGrp="1"/>
          </p:cNvSpPr>
          <p:nvPr>
            <p:ph type="sldNum" sz="quarter" idx="5"/>
          </p:nvPr>
        </p:nvSpPr>
        <p:spPr/>
        <p:txBody>
          <a:bodyPr/>
          <a:lstStyle/>
          <a:p>
            <a:fld id="{438AA87C-843B-4CF7-8A7A-C28E919447A6}" type="slidenum">
              <a:rPr lang="en-GB" smtClean="0"/>
              <a:t>7</a:t>
            </a:fld>
            <a:endParaRPr lang="en-GB" dirty="0"/>
          </a:p>
        </p:txBody>
      </p:sp>
    </p:spTree>
    <p:extLst>
      <p:ext uri="{BB962C8B-B14F-4D97-AF65-F5344CB8AC3E}">
        <p14:creationId xmlns:p14="http://schemas.microsoft.com/office/powerpoint/2010/main" val="251679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DocumentDB</a:t>
            </a:r>
            <a:endParaRPr lang="en-GB" dirty="0"/>
          </a:p>
          <a:p>
            <a:r>
              <a:rPr lang="en-GB" dirty="0"/>
              <a:t>MongoDB has been a popular NoSQL solution for some time. The data being stored and queried via a series of JSON type documents. </a:t>
            </a:r>
            <a:r>
              <a:rPr lang="en-GB" dirty="0" err="1"/>
              <a:t>DocumentDB</a:t>
            </a:r>
            <a:r>
              <a:rPr lang="en-GB" dirty="0"/>
              <a:t> is a managed version of MongoDB open source edition.</a:t>
            </a:r>
          </a:p>
          <a:p>
            <a:r>
              <a:rPr lang="en-GB" dirty="0"/>
              <a:t>The main benefit is that an application as a client to MongoDB can easily migrate to this AWS Managed database with little or no changes to its code.</a:t>
            </a:r>
          </a:p>
          <a:p>
            <a:endParaRPr lang="en-GB" dirty="0"/>
          </a:p>
          <a:p>
            <a:r>
              <a:rPr lang="en-GB" dirty="0"/>
              <a:t>DynamoDB</a:t>
            </a:r>
          </a:p>
          <a:p>
            <a:r>
              <a:rPr lang="en-GB" dirty="0"/>
              <a:t>To store numerous Key/Value pairs (or document data) in a fully managed serverless NoSQL solution, DynamoDB could be a good choice. As a table is created within DynamoDB a Primary Key must be defined. This is either as a single key (partition key) or composite PK (partition key &amp; sort key). The partition key that you specify, together with capacity that is defined (and data size) is all used by DynamoDB to automatically store and partition the data for you. This operation breaks the data into multiple shards to distribute the load and ensure that it is a fully scalable solution. To ensure protection of the data not only can it be backed up but by default there a 6 copies of the data spread across 3 locations (Availability Zones) and encrypted at rest. Once designed and deployed correctly the developer can concentrate on data solutions and not infrastructure.</a:t>
            </a:r>
          </a:p>
          <a:p>
            <a:r>
              <a:rPr lang="en-GB" dirty="0"/>
              <a:t>DynamoDB is well suited to NoSQL data of great variety of varying performance levels. For long term storage or more transient data such as User State etc </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100269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QLdb</a:t>
            </a:r>
            <a:r>
              <a:rPr lang="en-GB" b="1" dirty="0"/>
              <a:t> – Quantum Ledger Database</a:t>
            </a:r>
          </a:p>
          <a:p>
            <a:r>
              <a:rPr lang="en-GB" dirty="0"/>
              <a:t>The requirement to be able to add data but not modify or delete is important in financial or banking sectors. Other sectors may need to be able to maintain a history that cannot be modified, such as the DVLA with car ownership.</a:t>
            </a:r>
          </a:p>
          <a:p>
            <a:r>
              <a:rPr lang="en-GB" dirty="0"/>
              <a:t>If updates or deletes need to be made this needs to be added on as another block. All of these blocks are linked together as a chain of transactions when created. As these transactions are recorded in a new block, a cryptographic hash is generated so that the blocks and importantly the chain is verifiable. You did take that £20 out of the cashpoint!!!....and the transaction cannot be removed. </a:t>
            </a:r>
          </a:p>
          <a:p>
            <a:endParaRPr lang="en-GB" dirty="0"/>
          </a:p>
          <a:p>
            <a:r>
              <a:rPr lang="en-GB" b="1" dirty="0"/>
              <a:t>Neptune</a:t>
            </a:r>
          </a:p>
          <a:p>
            <a:r>
              <a:rPr lang="en-GB" dirty="0"/>
              <a:t>Individuals in a social network, their chats and profiles etc are all related. Team members on a project, the documents, messages they generate are all related.</a:t>
            </a:r>
          </a:p>
          <a:p>
            <a:r>
              <a:rPr lang="en-GB" dirty="0"/>
              <a:t>We could keep all of this data in a relational database. However the number of PK/FK relationships could be vast and the number of joins would effect performance. This is because in the relational model the primary focus in on the storage of data and the query pulls the relationships between them.</a:t>
            </a:r>
          </a:p>
          <a:p>
            <a:r>
              <a:rPr lang="en-GB" dirty="0"/>
              <a:t>In the Graph model the relationships are as important as the data itself and subsequently stored with it. Querying the data exposes the relationship making a simpler  structure and more efficient queries.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56708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83448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3"/>
              </a:rPr>
              <a:t>https://app.qa.com/lab/create-your-first-amazon-rds-database/</a:t>
            </a:r>
            <a:r>
              <a:rPr lang="en-GB" dirty="0"/>
              <a:t> (approx. 1hr 15min)</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GB" dirty="0">
              <a:hlinkClick r:id="rId4"/>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4"/>
              </a:rPr>
              <a:t>https://app.qa.com/lab/introduction-dynamodb/</a:t>
            </a:r>
            <a:r>
              <a:rPr lang="en-GB" dirty="0"/>
              <a:t> (approx. 1hr)</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342824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0.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3.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5.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12865244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4961-01B1-441E-A567-587C4122A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253696-1D71-4710-8D36-0737152F3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B33141-2B44-4586-9E06-E5732F605DD8}"/>
              </a:ext>
            </a:extLst>
          </p:cNvPr>
          <p:cNvSpPr>
            <a:spLocks noGrp="1"/>
          </p:cNvSpPr>
          <p:nvPr>
            <p:ph type="dt" sz="half" idx="10"/>
          </p:nvPr>
        </p:nvSpPr>
        <p:spPr/>
        <p:txBody>
          <a:bodyPr/>
          <a:lstStyle/>
          <a:p>
            <a:fld id="{2559D9FC-376D-433E-BA8D-284A7D9A3900}" type="datetimeFigureOut">
              <a:rPr lang="en-GB" smtClean="0"/>
              <a:t>15/09/2024</a:t>
            </a:fld>
            <a:endParaRPr lang="en-GB" dirty="0"/>
          </a:p>
        </p:txBody>
      </p:sp>
      <p:sp>
        <p:nvSpPr>
          <p:cNvPr id="5" name="Footer Placeholder 4">
            <a:extLst>
              <a:ext uri="{FF2B5EF4-FFF2-40B4-BE49-F238E27FC236}">
                <a16:creationId xmlns:a16="http://schemas.microsoft.com/office/drawing/2014/main" id="{B7E1725C-324F-46A5-B8DB-977D62B4178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DA0043-D511-43BF-8287-B46E971D091C}"/>
              </a:ext>
            </a:extLst>
          </p:cNvPr>
          <p:cNvSpPr>
            <a:spLocks noGrp="1"/>
          </p:cNvSpPr>
          <p:nvPr>
            <p:ph type="sldNum" sz="quarter" idx="12"/>
          </p:nvPr>
        </p:nvSpPr>
        <p:spPr/>
        <p:txBody>
          <a:bodyPr/>
          <a:lstStyle/>
          <a:p>
            <a:fld id="{F9C7A418-1F03-41F4-8EE2-BABCE5FD78F9}" type="slidenum">
              <a:rPr lang="en-GB" smtClean="0"/>
              <a:t>‹#›</a:t>
            </a:fld>
            <a:endParaRPr lang="en-GB" dirty="0"/>
          </a:p>
        </p:txBody>
      </p:sp>
    </p:spTree>
    <p:extLst>
      <p:ext uri="{BB962C8B-B14F-4D97-AF65-F5344CB8AC3E}">
        <p14:creationId xmlns:p14="http://schemas.microsoft.com/office/powerpoint/2010/main" val="247018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4961-01B1-441E-A567-587C4122A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253696-1D71-4710-8D36-0737152F3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B33141-2B44-4586-9E06-E5732F605DD8}"/>
              </a:ext>
            </a:extLst>
          </p:cNvPr>
          <p:cNvSpPr>
            <a:spLocks noGrp="1"/>
          </p:cNvSpPr>
          <p:nvPr>
            <p:ph type="dt" sz="half" idx="10"/>
          </p:nvPr>
        </p:nvSpPr>
        <p:spPr/>
        <p:txBody>
          <a:bodyPr/>
          <a:lstStyle/>
          <a:p>
            <a:fld id="{2559D9FC-376D-433E-BA8D-284A7D9A3900}" type="datetimeFigureOut">
              <a:rPr lang="en-GB" smtClean="0"/>
              <a:t>15/09/2024</a:t>
            </a:fld>
            <a:endParaRPr lang="en-GB" dirty="0"/>
          </a:p>
        </p:txBody>
      </p:sp>
      <p:sp>
        <p:nvSpPr>
          <p:cNvPr id="5" name="Footer Placeholder 4">
            <a:extLst>
              <a:ext uri="{FF2B5EF4-FFF2-40B4-BE49-F238E27FC236}">
                <a16:creationId xmlns:a16="http://schemas.microsoft.com/office/drawing/2014/main" id="{B7E1725C-324F-46A5-B8DB-977D62B4178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DA0043-D511-43BF-8287-B46E971D091C}"/>
              </a:ext>
            </a:extLst>
          </p:cNvPr>
          <p:cNvSpPr>
            <a:spLocks noGrp="1"/>
          </p:cNvSpPr>
          <p:nvPr>
            <p:ph type="sldNum" sz="quarter" idx="12"/>
          </p:nvPr>
        </p:nvSpPr>
        <p:spPr/>
        <p:txBody>
          <a:bodyPr/>
          <a:lstStyle/>
          <a:p>
            <a:fld id="{F9C7A418-1F03-41F4-8EE2-BABCE5FD78F9}" type="slidenum">
              <a:rPr lang="en-GB" smtClean="0"/>
              <a:t>‹#›</a:t>
            </a:fld>
            <a:endParaRPr lang="en-GB" dirty="0"/>
          </a:p>
        </p:txBody>
      </p:sp>
    </p:spTree>
    <p:extLst>
      <p:ext uri="{BB962C8B-B14F-4D97-AF65-F5344CB8AC3E}">
        <p14:creationId xmlns:p14="http://schemas.microsoft.com/office/powerpoint/2010/main" val="2148141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1.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image" Target="../media/image1.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theme" Target="../theme/theme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41"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image" Target="../media/image1.png"/><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4.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1.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image" Target="../media/image13.svg"/><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image" Target="../media/image12.png"/><Relationship Id="rId5" Type="http://schemas.openxmlformats.org/officeDocument/2006/relationships/slideLayout" Target="../slideLayouts/slideLayout174.xml"/><Relationship Id="rId10" Type="http://schemas.openxmlformats.org/officeDocument/2006/relationships/theme" Target="../theme/theme5.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3"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 id="2147484444" r:id="rId42"/>
    <p:sldLayoutId id="2147484445"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hyperlink" Target="https://www.holistics.io/blog/the-rise-and-fall-of-the-olap-cube/" TargetMode="External"/><Relationship Id="rId2" Type="http://schemas.openxmlformats.org/officeDocument/2006/relationships/notesSlide" Target="../notesSlides/notesSlide8.xml"/><Relationship Id="rId1" Type="http://schemas.openxmlformats.org/officeDocument/2006/relationships/slideLayout" Target="../slideLayouts/slideLayout16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hyperlink" Target="https://app.qa.com/lab/introduction-dynamodb/" TargetMode="External"/><Relationship Id="rId4" Type="http://schemas.openxmlformats.org/officeDocument/2006/relationships/hyperlink" Target="https://app.qa.com/lab/create-your-first-amazon-rds-databa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8.xml"/></Relationships>
</file>

<file path=ppt/slides/_rels/slide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68.xml"/><Relationship Id="rId5" Type="http://schemas.openxmlformats.org/officeDocument/2006/relationships/image" Target="../media/image74.sv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4.xml"/><Relationship Id="rId1" Type="http://schemas.openxmlformats.org/officeDocument/2006/relationships/slideLayout" Target="../slideLayouts/slideLayout171.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9.xml"/></Relationships>
</file>

<file path=ppt/slides/_rels/slide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xml"/><Relationship Id="rId1" Type="http://schemas.openxmlformats.org/officeDocument/2006/relationships/slideLayout" Target="../slideLayouts/slideLayout170.xm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39.xml"/><Relationship Id="rId5"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Persistent</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E0529C-45F5-1574-37A0-BFBBD49D0DA6}"/>
              </a:ext>
            </a:extLst>
          </p:cNvPr>
          <p:cNvSpPr>
            <a:spLocks noGrp="1"/>
          </p:cNvSpPr>
          <p:nvPr>
            <p:ph type="title"/>
          </p:nvPr>
        </p:nvSpPr>
        <p:spPr>
          <a:xfrm>
            <a:off x="370908" y="369218"/>
            <a:ext cx="11436917" cy="687615"/>
          </a:xfrm>
        </p:spPr>
        <p:txBody>
          <a:bodyPr/>
          <a:lstStyle/>
          <a:p>
            <a:r>
              <a:rPr lang="en-US" dirty="0"/>
              <a:t>Data </a:t>
            </a:r>
            <a:r>
              <a:rPr lang="en-GB" dirty="0"/>
              <a:t>warehousing and OLAP</a:t>
            </a:r>
            <a:endParaRPr lang="en-US" dirty="0"/>
          </a:p>
        </p:txBody>
      </p:sp>
      <p:sp>
        <p:nvSpPr>
          <p:cNvPr id="2" name="Slide Number Placeholder 1">
            <a:extLst>
              <a:ext uri="{FF2B5EF4-FFF2-40B4-BE49-F238E27FC236}">
                <a16:creationId xmlns:a16="http://schemas.microsoft.com/office/drawing/2014/main" id="{EEB15926-3651-A057-9150-C5C237AD082F}"/>
              </a:ext>
            </a:extLst>
          </p:cNvPr>
          <p:cNvSpPr>
            <a:spLocks noGrp="1"/>
          </p:cNvSpPr>
          <p:nvPr>
            <p:ph type="sldNum" sz="quarter" idx="12"/>
          </p:nvPr>
        </p:nvSpPr>
        <p:spPr>
          <a:xfrm>
            <a:off x="10984634" y="6398782"/>
            <a:ext cx="785483" cy="180000"/>
          </a:xfrm>
        </p:spPr>
        <p:txBody>
          <a:bodyPr anchor="b">
            <a:normAutofit/>
          </a:bodyPr>
          <a:lstStyle/>
          <a:p>
            <a:pPr>
              <a:spcAft>
                <a:spcPts val="600"/>
              </a:spcAft>
            </a:pPr>
            <a:fld id="{EF892D59-8F09-EF4B-AD6D-DA609442F868}" type="slidenum">
              <a:rPr lang="en-GB" smtClean="0"/>
              <a:pPr>
                <a:spcAft>
                  <a:spcPts val="600"/>
                </a:spcAft>
              </a:pPr>
              <a:t>10</a:t>
            </a:fld>
            <a:endParaRPr lang="en-GB" dirty="0"/>
          </a:p>
        </p:txBody>
      </p:sp>
      <p:grpSp>
        <p:nvGrpSpPr>
          <p:cNvPr id="59" name="Group 58">
            <a:extLst>
              <a:ext uri="{FF2B5EF4-FFF2-40B4-BE49-F238E27FC236}">
                <a16:creationId xmlns:a16="http://schemas.microsoft.com/office/drawing/2014/main" id="{ABEBBD6A-0EAC-F05C-842F-B6C8E21323CC}"/>
              </a:ext>
            </a:extLst>
          </p:cNvPr>
          <p:cNvGrpSpPr/>
          <p:nvPr/>
        </p:nvGrpSpPr>
        <p:grpSpPr>
          <a:xfrm>
            <a:off x="5233985" y="1944347"/>
            <a:ext cx="1510920" cy="1841836"/>
            <a:chOff x="5057840" y="2544426"/>
            <a:chExt cx="1687065" cy="2289589"/>
          </a:xfrm>
        </p:grpSpPr>
        <p:sp>
          <p:nvSpPr>
            <p:cNvPr id="53" name="Free-form: Shape 52">
              <a:extLst>
                <a:ext uri="{FF2B5EF4-FFF2-40B4-BE49-F238E27FC236}">
                  <a16:creationId xmlns:a16="http://schemas.microsoft.com/office/drawing/2014/main" id="{4DBEF6ED-05E2-1CC2-6844-D2F8E4FC70E5}"/>
                </a:ext>
              </a:extLst>
            </p:cNvPr>
            <p:cNvSpPr/>
            <p:nvPr/>
          </p:nvSpPr>
          <p:spPr>
            <a:xfrm>
              <a:off x="5057840" y="2544426"/>
              <a:ext cx="1687065" cy="482018"/>
            </a:xfrm>
            <a:custGeom>
              <a:avLst/>
              <a:gdLst>
                <a:gd name="connsiteX0" fmla="*/ 1687066 w 1687065"/>
                <a:gd name="connsiteY0" fmla="*/ 241009 h 482018"/>
                <a:gd name="connsiteX1" fmla="*/ 843533 w 1687065"/>
                <a:gd name="connsiteY1" fmla="*/ 482019 h 482018"/>
                <a:gd name="connsiteX2" fmla="*/ 0 w 1687065"/>
                <a:gd name="connsiteY2" fmla="*/ 241009 h 482018"/>
                <a:gd name="connsiteX3" fmla="*/ 843533 w 1687065"/>
                <a:gd name="connsiteY3" fmla="*/ 0 h 482018"/>
                <a:gd name="connsiteX4" fmla="*/ 1687066 w 1687065"/>
                <a:gd name="connsiteY4" fmla="*/ 241009 h 48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065" h="482018">
                  <a:moveTo>
                    <a:pt x="1687066" y="241009"/>
                  </a:moveTo>
                  <a:cubicBezTo>
                    <a:pt x="1687066" y="374115"/>
                    <a:pt x="1309403" y="482019"/>
                    <a:pt x="843533" y="482019"/>
                  </a:cubicBezTo>
                  <a:cubicBezTo>
                    <a:pt x="377663" y="482019"/>
                    <a:pt x="0" y="374115"/>
                    <a:pt x="0" y="241009"/>
                  </a:cubicBezTo>
                  <a:cubicBezTo>
                    <a:pt x="0" y="107904"/>
                    <a:pt x="377663" y="0"/>
                    <a:pt x="843533" y="0"/>
                  </a:cubicBezTo>
                  <a:cubicBezTo>
                    <a:pt x="1309403" y="0"/>
                    <a:pt x="1687066" y="107904"/>
                    <a:pt x="1687066" y="241009"/>
                  </a:cubicBezTo>
                  <a:close/>
                </a:path>
              </a:pathLst>
            </a:custGeom>
            <a:solidFill>
              <a:srgbClr val="000000"/>
            </a:solidFill>
            <a:ln w="30063"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C5AE7D4E-0F3D-6221-C086-F5FFCF60A17B}"/>
                </a:ext>
              </a:extLst>
            </p:cNvPr>
            <p:cNvSpPr/>
            <p:nvPr/>
          </p:nvSpPr>
          <p:spPr>
            <a:xfrm>
              <a:off x="5057840" y="2905940"/>
              <a:ext cx="1687065" cy="723028"/>
            </a:xfrm>
            <a:custGeom>
              <a:avLst/>
              <a:gdLst>
                <a:gd name="connsiteX0" fmla="*/ 1446057 w 1687065"/>
                <a:gd name="connsiteY0" fmla="*/ 482019 h 723028"/>
                <a:gd name="connsiteX1" fmla="*/ 1385804 w 1687065"/>
                <a:gd name="connsiteY1" fmla="*/ 421766 h 723028"/>
                <a:gd name="connsiteX2" fmla="*/ 1446057 w 1687065"/>
                <a:gd name="connsiteY2" fmla="*/ 361514 h 723028"/>
                <a:gd name="connsiteX3" fmla="*/ 1506309 w 1687065"/>
                <a:gd name="connsiteY3" fmla="*/ 421766 h 723028"/>
                <a:gd name="connsiteX4" fmla="*/ 1446057 w 1687065"/>
                <a:gd name="connsiteY4" fmla="*/ 482019 h 723028"/>
                <a:gd name="connsiteX5" fmla="*/ 843533 w 1687065"/>
                <a:gd name="connsiteY5" fmla="*/ 241009 h 723028"/>
                <a:gd name="connsiteX6" fmla="*/ 0 w 1687065"/>
                <a:gd name="connsiteY6" fmla="*/ 0 h 723028"/>
                <a:gd name="connsiteX7" fmla="*/ 0 w 1687065"/>
                <a:gd name="connsiteY7" fmla="*/ 482019 h 723028"/>
                <a:gd name="connsiteX8" fmla="*/ 843533 w 1687065"/>
                <a:gd name="connsiteY8" fmla="*/ 723028 h 723028"/>
                <a:gd name="connsiteX9" fmla="*/ 1687066 w 1687065"/>
                <a:gd name="connsiteY9" fmla="*/ 482019 h 723028"/>
                <a:gd name="connsiteX10" fmla="*/ 1687066 w 1687065"/>
                <a:gd name="connsiteY10" fmla="*/ 0 h 723028"/>
                <a:gd name="connsiteX11" fmla="*/ 843533 w 1687065"/>
                <a:gd name="connsiteY11" fmla="*/ 24100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7065" h="723028">
                  <a:moveTo>
                    <a:pt x="1446057" y="482019"/>
                  </a:moveTo>
                  <a:cubicBezTo>
                    <a:pt x="1409905" y="482019"/>
                    <a:pt x="1385804" y="457918"/>
                    <a:pt x="1385804" y="421766"/>
                  </a:cubicBezTo>
                  <a:cubicBezTo>
                    <a:pt x="1385804" y="385615"/>
                    <a:pt x="1409905" y="361514"/>
                    <a:pt x="1446057" y="361514"/>
                  </a:cubicBezTo>
                  <a:cubicBezTo>
                    <a:pt x="1482208" y="361514"/>
                    <a:pt x="1506309" y="385615"/>
                    <a:pt x="1506309" y="421766"/>
                  </a:cubicBezTo>
                  <a:cubicBezTo>
                    <a:pt x="1506309" y="457918"/>
                    <a:pt x="1482208" y="482019"/>
                    <a:pt x="1446057" y="482019"/>
                  </a:cubicBezTo>
                  <a:close/>
                  <a:moveTo>
                    <a:pt x="843533" y="241009"/>
                  </a:moveTo>
                  <a:cubicBezTo>
                    <a:pt x="379590" y="241009"/>
                    <a:pt x="0" y="132555"/>
                    <a:pt x="0" y="0"/>
                  </a:cubicBezTo>
                  <a:lnTo>
                    <a:pt x="0" y="482019"/>
                  </a:lnTo>
                  <a:cubicBezTo>
                    <a:pt x="0" y="614574"/>
                    <a:pt x="379590" y="723028"/>
                    <a:pt x="843533" y="723028"/>
                  </a:cubicBezTo>
                  <a:cubicBezTo>
                    <a:pt x="1307476" y="723028"/>
                    <a:pt x="1687066" y="614574"/>
                    <a:pt x="1687066" y="482019"/>
                  </a:cubicBezTo>
                  <a:lnTo>
                    <a:pt x="1687066" y="0"/>
                  </a:lnTo>
                  <a:cubicBezTo>
                    <a:pt x="1687066" y="132555"/>
                    <a:pt x="1307476" y="241009"/>
                    <a:pt x="843533" y="241009"/>
                  </a:cubicBezTo>
                  <a:close/>
                </a:path>
              </a:pathLst>
            </a:custGeom>
            <a:solidFill>
              <a:srgbClr val="000000"/>
            </a:solidFill>
            <a:ln w="30063"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6282CA54-9313-99FA-E446-C45310D2E870}"/>
                </a:ext>
              </a:extLst>
            </p:cNvPr>
            <p:cNvSpPr/>
            <p:nvPr/>
          </p:nvSpPr>
          <p:spPr>
            <a:xfrm>
              <a:off x="5057840" y="3508464"/>
              <a:ext cx="1687065" cy="723028"/>
            </a:xfrm>
            <a:custGeom>
              <a:avLst/>
              <a:gdLst>
                <a:gd name="connsiteX0" fmla="*/ 1446057 w 1687065"/>
                <a:gd name="connsiteY0" fmla="*/ 482019 h 723028"/>
                <a:gd name="connsiteX1" fmla="*/ 1385804 w 1687065"/>
                <a:gd name="connsiteY1" fmla="*/ 421766 h 723028"/>
                <a:gd name="connsiteX2" fmla="*/ 1446057 w 1687065"/>
                <a:gd name="connsiteY2" fmla="*/ 361514 h 723028"/>
                <a:gd name="connsiteX3" fmla="*/ 1506309 w 1687065"/>
                <a:gd name="connsiteY3" fmla="*/ 421766 h 723028"/>
                <a:gd name="connsiteX4" fmla="*/ 1446057 w 1687065"/>
                <a:gd name="connsiteY4" fmla="*/ 482019 h 723028"/>
                <a:gd name="connsiteX5" fmla="*/ 843533 w 1687065"/>
                <a:gd name="connsiteY5" fmla="*/ 241009 h 723028"/>
                <a:gd name="connsiteX6" fmla="*/ 0 w 1687065"/>
                <a:gd name="connsiteY6" fmla="*/ 0 h 723028"/>
                <a:gd name="connsiteX7" fmla="*/ 0 w 1687065"/>
                <a:gd name="connsiteY7" fmla="*/ 482019 h 723028"/>
                <a:gd name="connsiteX8" fmla="*/ 843533 w 1687065"/>
                <a:gd name="connsiteY8" fmla="*/ 723028 h 723028"/>
                <a:gd name="connsiteX9" fmla="*/ 1687066 w 1687065"/>
                <a:gd name="connsiteY9" fmla="*/ 482019 h 723028"/>
                <a:gd name="connsiteX10" fmla="*/ 1687066 w 1687065"/>
                <a:gd name="connsiteY10" fmla="*/ 0 h 723028"/>
                <a:gd name="connsiteX11" fmla="*/ 843533 w 1687065"/>
                <a:gd name="connsiteY11" fmla="*/ 24100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7065" h="723028">
                  <a:moveTo>
                    <a:pt x="1446057" y="482019"/>
                  </a:moveTo>
                  <a:cubicBezTo>
                    <a:pt x="1409905" y="482019"/>
                    <a:pt x="1385804" y="457918"/>
                    <a:pt x="1385804" y="421766"/>
                  </a:cubicBezTo>
                  <a:cubicBezTo>
                    <a:pt x="1385804" y="385615"/>
                    <a:pt x="1409905" y="361514"/>
                    <a:pt x="1446057" y="361514"/>
                  </a:cubicBezTo>
                  <a:cubicBezTo>
                    <a:pt x="1482208" y="361514"/>
                    <a:pt x="1506309" y="385615"/>
                    <a:pt x="1506309" y="421766"/>
                  </a:cubicBezTo>
                  <a:cubicBezTo>
                    <a:pt x="1506309" y="457918"/>
                    <a:pt x="1482208" y="482019"/>
                    <a:pt x="1446057" y="482019"/>
                  </a:cubicBezTo>
                  <a:close/>
                  <a:moveTo>
                    <a:pt x="843533" y="241009"/>
                  </a:moveTo>
                  <a:cubicBezTo>
                    <a:pt x="379590" y="241009"/>
                    <a:pt x="0" y="132555"/>
                    <a:pt x="0" y="0"/>
                  </a:cubicBezTo>
                  <a:lnTo>
                    <a:pt x="0" y="482019"/>
                  </a:lnTo>
                  <a:cubicBezTo>
                    <a:pt x="0" y="614574"/>
                    <a:pt x="379590" y="723028"/>
                    <a:pt x="843533" y="723028"/>
                  </a:cubicBezTo>
                  <a:cubicBezTo>
                    <a:pt x="1307476" y="723028"/>
                    <a:pt x="1687066" y="614574"/>
                    <a:pt x="1687066" y="482019"/>
                  </a:cubicBezTo>
                  <a:lnTo>
                    <a:pt x="1687066" y="0"/>
                  </a:lnTo>
                  <a:cubicBezTo>
                    <a:pt x="1687066" y="132555"/>
                    <a:pt x="1307476" y="241009"/>
                    <a:pt x="843533" y="241009"/>
                  </a:cubicBezTo>
                  <a:close/>
                </a:path>
              </a:pathLst>
            </a:custGeom>
            <a:solidFill>
              <a:srgbClr val="000000"/>
            </a:solidFill>
            <a:ln w="30063"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8935A016-B6EF-7DEC-C840-E6FCD5A394F6}"/>
                </a:ext>
              </a:extLst>
            </p:cNvPr>
            <p:cNvSpPr/>
            <p:nvPr/>
          </p:nvSpPr>
          <p:spPr>
            <a:xfrm>
              <a:off x="5057840" y="4110987"/>
              <a:ext cx="1687065" cy="723028"/>
            </a:xfrm>
            <a:custGeom>
              <a:avLst/>
              <a:gdLst>
                <a:gd name="connsiteX0" fmla="*/ 1446057 w 1687065"/>
                <a:gd name="connsiteY0" fmla="*/ 482019 h 723028"/>
                <a:gd name="connsiteX1" fmla="*/ 1385804 w 1687065"/>
                <a:gd name="connsiteY1" fmla="*/ 421766 h 723028"/>
                <a:gd name="connsiteX2" fmla="*/ 1446057 w 1687065"/>
                <a:gd name="connsiteY2" fmla="*/ 361514 h 723028"/>
                <a:gd name="connsiteX3" fmla="*/ 1506309 w 1687065"/>
                <a:gd name="connsiteY3" fmla="*/ 421766 h 723028"/>
                <a:gd name="connsiteX4" fmla="*/ 1446057 w 1687065"/>
                <a:gd name="connsiteY4" fmla="*/ 482019 h 723028"/>
                <a:gd name="connsiteX5" fmla="*/ 843533 w 1687065"/>
                <a:gd name="connsiteY5" fmla="*/ 241009 h 723028"/>
                <a:gd name="connsiteX6" fmla="*/ 0 w 1687065"/>
                <a:gd name="connsiteY6" fmla="*/ 0 h 723028"/>
                <a:gd name="connsiteX7" fmla="*/ 0 w 1687065"/>
                <a:gd name="connsiteY7" fmla="*/ 482019 h 723028"/>
                <a:gd name="connsiteX8" fmla="*/ 843533 w 1687065"/>
                <a:gd name="connsiteY8" fmla="*/ 723028 h 723028"/>
                <a:gd name="connsiteX9" fmla="*/ 1687066 w 1687065"/>
                <a:gd name="connsiteY9" fmla="*/ 482019 h 723028"/>
                <a:gd name="connsiteX10" fmla="*/ 1687066 w 1687065"/>
                <a:gd name="connsiteY10" fmla="*/ 0 h 723028"/>
                <a:gd name="connsiteX11" fmla="*/ 843533 w 1687065"/>
                <a:gd name="connsiteY11" fmla="*/ 24100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7065" h="723028">
                  <a:moveTo>
                    <a:pt x="1446057" y="482019"/>
                  </a:moveTo>
                  <a:cubicBezTo>
                    <a:pt x="1409905" y="482019"/>
                    <a:pt x="1385804" y="457918"/>
                    <a:pt x="1385804" y="421766"/>
                  </a:cubicBezTo>
                  <a:cubicBezTo>
                    <a:pt x="1385804" y="385615"/>
                    <a:pt x="1409905" y="361514"/>
                    <a:pt x="1446057" y="361514"/>
                  </a:cubicBezTo>
                  <a:cubicBezTo>
                    <a:pt x="1482208" y="361514"/>
                    <a:pt x="1506309" y="385615"/>
                    <a:pt x="1506309" y="421766"/>
                  </a:cubicBezTo>
                  <a:cubicBezTo>
                    <a:pt x="1506309" y="457918"/>
                    <a:pt x="1482208" y="482019"/>
                    <a:pt x="1446057" y="482019"/>
                  </a:cubicBezTo>
                  <a:close/>
                  <a:moveTo>
                    <a:pt x="843533" y="241009"/>
                  </a:moveTo>
                  <a:cubicBezTo>
                    <a:pt x="379590" y="241009"/>
                    <a:pt x="0" y="132555"/>
                    <a:pt x="0" y="0"/>
                  </a:cubicBezTo>
                  <a:lnTo>
                    <a:pt x="0" y="482019"/>
                  </a:lnTo>
                  <a:cubicBezTo>
                    <a:pt x="0" y="614574"/>
                    <a:pt x="379590" y="723028"/>
                    <a:pt x="843533" y="723028"/>
                  </a:cubicBezTo>
                  <a:cubicBezTo>
                    <a:pt x="1307476" y="723028"/>
                    <a:pt x="1687066" y="614574"/>
                    <a:pt x="1687066" y="482019"/>
                  </a:cubicBezTo>
                  <a:lnTo>
                    <a:pt x="1687066" y="0"/>
                  </a:lnTo>
                  <a:cubicBezTo>
                    <a:pt x="1687066" y="132555"/>
                    <a:pt x="1307476" y="241009"/>
                    <a:pt x="843533" y="241009"/>
                  </a:cubicBezTo>
                  <a:close/>
                </a:path>
              </a:pathLst>
            </a:custGeom>
            <a:solidFill>
              <a:srgbClr val="000000"/>
            </a:solidFill>
            <a:ln w="30063" cap="flat">
              <a:noFill/>
              <a:prstDash val="solid"/>
              <a:miter/>
            </a:ln>
          </p:spPr>
          <p:txBody>
            <a:bodyPr rtlCol="0" anchor="ctr"/>
            <a:lstStyle/>
            <a:p>
              <a:endParaRPr lang="en-GB"/>
            </a:p>
          </p:txBody>
        </p:sp>
      </p:grpSp>
      <p:sp>
        <p:nvSpPr>
          <p:cNvPr id="5" name="Rectangle 4">
            <a:extLst>
              <a:ext uri="{FF2B5EF4-FFF2-40B4-BE49-F238E27FC236}">
                <a16:creationId xmlns:a16="http://schemas.microsoft.com/office/drawing/2014/main" id="{72F68D56-825C-83E0-1327-3EAE380FF268}"/>
              </a:ext>
            </a:extLst>
          </p:cNvPr>
          <p:cNvSpPr/>
          <p:nvPr/>
        </p:nvSpPr>
        <p:spPr>
          <a:xfrm>
            <a:off x="328609" y="1571625"/>
            <a:ext cx="1514480" cy="687615"/>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a:t>source 1</a:t>
            </a:r>
          </a:p>
        </p:txBody>
      </p:sp>
      <p:sp>
        <p:nvSpPr>
          <p:cNvPr id="7" name="Rectangle 6">
            <a:extLst>
              <a:ext uri="{FF2B5EF4-FFF2-40B4-BE49-F238E27FC236}">
                <a16:creationId xmlns:a16="http://schemas.microsoft.com/office/drawing/2014/main" id="{34F153E0-7B09-EA3F-B713-0F59F668B788}"/>
              </a:ext>
            </a:extLst>
          </p:cNvPr>
          <p:cNvSpPr/>
          <p:nvPr/>
        </p:nvSpPr>
        <p:spPr>
          <a:xfrm>
            <a:off x="312736" y="2667001"/>
            <a:ext cx="1514480" cy="575026"/>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a:t>source 2</a:t>
            </a:r>
          </a:p>
        </p:txBody>
      </p:sp>
      <p:sp>
        <p:nvSpPr>
          <p:cNvPr id="8" name="Rectangle 7">
            <a:extLst>
              <a:ext uri="{FF2B5EF4-FFF2-40B4-BE49-F238E27FC236}">
                <a16:creationId xmlns:a16="http://schemas.microsoft.com/office/drawing/2014/main" id="{CFBAE7D6-CF6C-4F72-9EBC-19CB70A33905}"/>
              </a:ext>
            </a:extLst>
          </p:cNvPr>
          <p:cNvSpPr/>
          <p:nvPr/>
        </p:nvSpPr>
        <p:spPr>
          <a:xfrm>
            <a:off x="340511" y="3677942"/>
            <a:ext cx="1543858" cy="57158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a:t>source 3</a:t>
            </a:r>
          </a:p>
        </p:txBody>
      </p:sp>
      <p:sp>
        <p:nvSpPr>
          <p:cNvPr id="9" name="Oval 8">
            <a:extLst>
              <a:ext uri="{FF2B5EF4-FFF2-40B4-BE49-F238E27FC236}">
                <a16:creationId xmlns:a16="http://schemas.microsoft.com/office/drawing/2014/main" id="{E494E65F-EB7A-F266-D399-C1ADC40D2502}"/>
              </a:ext>
            </a:extLst>
          </p:cNvPr>
          <p:cNvSpPr/>
          <p:nvPr/>
        </p:nvSpPr>
        <p:spPr>
          <a:xfrm>
            <a:off x="2247893" y="2290291"/>
            <a:ext cx="1881196" cy="1366834"/>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b="1" dirty="0">
                <a:solidFill>
                  <a:srgbClr val="FFFF00"/>
                </a:solidFill>
              </a:rPr>
              <a:t>E</a:t>
            </a:r>
            <a:r>
              <a:rPr lang="en-GB" sz="1600" b="1" dirty="0"/>
              <a:t>xtract </a:t>
            </a:r>
            <a:r>
              <a:rPr lang="en-GB" sz="1600" b="1" dirty="0">
                <a:solidFill>
                  <a:srgbClr val="FFFF00"/>
                </a:solidFill>
              </a:rPr>
              <a:t>T</a:t>
            </a:r>
            <a:r>
              <a:rPr lang="en-GB" sz="1600" b="1" dirty="0"/>
              <a:t>ransform </a:t>
            </a:r>
            <a:r>
              <a:rPr lang="en-GB" sz="1600" b="1" dirty="0">
                <a:solidFill>
                  <a:srgbClr val="FFFF00"/>
                </a:solidFill>
              </a:rPr>
              <a:t>L</a:t>
            </a:r>
            <a:r>
              <a:rPr lang="en-GB" sz="1600" b="1" dirty="0"/>
              <a:t>oad</a:t>
            </a:r>
          </a:p>
        </p:txBody>
      </p:sp>
      <p:cxnSp>
        <p:nvCxnSpPr>
          <p:cNvPr id="14" name="Straight Arrow Connector 13">
            <a:extLst>
              <a:ext uri="{FF2B5EF4-FFF2-40B4-BE49-F238E27FC236}">
                <a16:creationId xmlns:a16="http://schemas.microsoft.com/office/drawing/2014/main" id="{8D20D160-ED69-BCD0-26AE-EDE80438F096}"/>
              </a:ext>
            </a:extLst>
          </p:cNvPr>
          <p:cNvCxnSpPr>
            <a:cxnSpLocks/>
            <a:stCxn id="5" idx="3"/>
            <a:endCxn id="9" idx="1"/>
          </p:cNvCxnSpPr>
          <p:nvPr/>
        </p:nvCxnSpPr>
        <p:spPr>
          <a:xfrm>
            <a:off x="1843089" y="1915433"/>
            <a:ext cx="680299" cy="575026"/>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E66E8B-8F34-E281-26A1-BEE387CC7084}"/>
              </a:ext>
            </a:extLst>
          </p:cNvPr>
          <p:cNvCxnSpPr>
            <a:cxnSpLocks/>
            <a:stCxn id="7" idx="3"/>
            <a:endCxn id="9" idx="2"/>
          </p:cNvCxnSpPr>
          <p:nvPr/>
        </p:nvCxnSpPr>
        <p:spPr>
          <a:xfrm>
            <a:off x="1827216" y="2954514"/>
            <a:ext cx="420677" cy="19194"/>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054367-7183-1E3B-FCB3-D75C21771932}"/>
              </a:ext>
            </a:extLst>
          </p:cNvPr>
          <p:cNvCxnSpPr>
            <a:cxnSpLocks/>
            <a:stCxn id="8" idx="3"/>
            <a:endCxn id="9" idx="3"/>
          </p:cNvCxnSpPr>
          <p:nvPr/>
        </p:nvCxnSpPr>
        <p:spPr>
          <a:xfrm flipV="1">
            <a:off x="1884369" y="3456957"/>
            <a:ext cx="639019" cy="506775"/>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D606EC4A-0642-CCEB-6429-5F6FBB85B73D}"/>
              </a:ext>
            </a:extLst>
          </p:cNvPr>
          <p:cNvSpPr/>
          <p:nvPr/>
        </p:nvSpPr>
        <p:spPr>
          <a:xfrm>
            <a:off x="4271963" y="2786056"/>
            <a:ext cx="628650" cy="53828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58D6C4C2-4231-134A-1A4C-0D69C754D9C1}"/>
              </a:ext>
            </a:extLst>
          </p:cNvPr>
          <p:cNvCxnSpPr>
            <a:cxnSpLocks/>
          </p:cNvCxnSpPr>
          <p:nvPr/>
        </p:nvCxnSpPr>
        <p:spPr>
          <a:xfrm flipV="1">
            <a:off x="6915149" y="1971742"/>
            <a:ext cx="758509" cy="31854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0AA63C-7D8B-2817-3EE0-EB8672AD57B7}"/>
              </a:ext>
            </a:extLst>
          </p:cNvPr>
          <p:cNvCxnSpPr>
            <a:cxnSpLocks/>
          </p:cNvCxnSpPr>
          <p:nvPr/>
        </p:nvCxnSpPr>
        <p:spPr>
          <a:xfrm>
            <a:off x="6862765" y="3145164"/>
            <a:ext cx="895348"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083F2C-0177-2547-07A3-C483E0C7333D}"/>
              </a:ext>
            </a:extLst>
          </p:cNvPr>
          <p:cNvCxnSpPr>
            <a:cxnSpLocks/>
          </p:cNvCxnSpPr>
          <p:nvPr/>
        </p:nvCxnSpPr>
        <p:spPr>
          <a:xfrm>
            <a:off x="6862765" y="3720807"/>
            <a:ext cx="895348" cy="465377"/>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4CB3CC2-9D31-94E0-9B29-379907049512}"/>
              </a:ext>
            </a:extLst>
          </p:cNvPr>
          <p:cNvPicPr>
            <a:picLocks noChangeAspect="1"/>
          </p:cNvPicPr>
          <p:nvPr/>
        </p:nvPicPr>
        <p:blipFill>
          <a:blip r:embed="rId3"/>
          <a:stretch>
            <a:fillRect/>
          </a:stretch>
        </p:blipFill>
        <p:spPr>
          <a:xfrm>
            <a:off x="8105776" y="1785909"/>
            <a:ext cx="543001" cy="466790"/>
          </a:xfrm>
          <a:prstGeom prst="rect">
            <a:avLst/>
          </a:prstGeom>
        </p:spPr>
      </p:pic>
      <p:pic>
        <p:nvPicPr>
          <p:cNvPr id="37" name="Picture 36">
            <a:extLst>
              <a:ext uri="{FF2B5EF4-FFF2-40B4-BE49-F238E27FC236}">
                <a16:creationId xmlns:a16="http://schemas.microsoft.com/office/drawing/2014/main" id="{05C3024A-537A-D692-5CB5-48B80EE55781}"/>
              </a:ext>
            </a:extLst>
          </p:cNvPr>
          <p:cNvPicPr>
            <a:picLocks noChangeAspect="1"/>
          </p:cNvPicPr>
          <p:nvPr/>
        </p:nvPicPr>
        <p:blipFill>
          <a:blip r:embed="rId4"/>
          <a:stretch>
            <a:fillRect/>
          </a:stretch>
        </p:blipFill>
        <p:spPr>
          <a:xfrm>
            <a:off x="8091485" y="2902231"/>
            <a:ext cx="533474" cy="628738"/>
          </a:xfrm>
          <a:prstGeom prst="rect">
            <a:avLst/>
          </a:prstGeom>
        </p:spPr>
      </p:pic>
      <p:pic>
        <p:nvPicPr>
          <p:cNvPr id="39" name="Picture 38">
            <a:extLst>
              <a:ext uri="{FF2B5EF4-FFF2-40B4-BE49-F238E27FC236}">
                <a16:creationId xmlns:a16="http://schemas.microsoft.com/office/drawing/2014/main" id="{539E8717-CB5F-965B-4FA8-BE49CA684C9B}"/>
              </a:ext>
            </a:extLst>
          </p:cNvPr>
          <p:cNvPicPr>
            <a:picLocks noChangeAspect="1"/>
          </p:cNvPicPr>
          <p:nvPr/>
        </p:nvPicPr>
        <p:blipFill>
          <a:blip r:embed="rId5"/>
          <a:stretch>
            <a:fillRect/>
          </a:stretch>
        </p:blipFill>
        <p:spPr>
          <a:xfrm>
            <a:off x="8105776" y="3909939"/>
            <a:ext cx="504895" cy="571580"/>
          </a:xfrm>
          <a:prstGeom prst="rect">
            <a:avLst/>
          </a:prstGeom>
        </p:spPr>
      </p:pic>
      <p:sp>
        <p:nvSpPr>
          <p:cNvPr id="40" name="TextBox 39">
            <a:extLst>
              <a:ext uri="{FF2B5EF4-FFF2-40B4-BE49-F238E27FC236}">
                <a16:creationId xmlns:a16="http://schemas.microsoft.com/office/drawing/2014/main" id="{0CFC7D4B-B575-BE4F-DFF4-63F86188CA82}"/>
              </a:ext>
            </a:extLst>
          </p:cNvPr>
          <p:cNvSpPr txBox="1"/>
          <p:nvPr/>
        </p:nvSpPr>
        <p:spPr>
          <a:xfrm>
            <a:off x="9029693" y="1848520"/>
            <a:ext cx="1628775" cy="466790"/>
          </a:xfrm>
          <a:prstGeom prst="rect">
            <a:avLst/>
          </a:prstGeom>
        </p:spPr>
        <p:txBody>
          <a:bodyPr vert="horz" wrap="none" lIns="0" tIns="0" rIns="0" bIns="0" rtlCol="0" anchor="t" anchorCtr="0">
            <a:normAutofit/>
          </a:bodyPr>
          <a:lstStyle/>
          <a:p>
            <a:pPr algn="l"/>
            <a:r>
              <a:rPr lang="en-GB" b="1" dirty="0"/>
              <a:t>Visualisation</a:t>
            </a:r>
          </a:p>
        </p:txBody>
      </p:sp>
      <p:sp>
        <p:nvSpPr>
          <p:cNvPr id="43" name="TextBox 42">
            <a:extLst>
              <a:ext uri="{FF2B5EF4-FFF2-40B4-BE49-F238E27FC236}">
                <a16:creationId xmlns:a16="http://schemas.microsoft.com/office/drawing/2014/main" id="{C811A462-6B3A-B6BA-C174-13DF233509CA}"/>
              </a:ext>
            </a:extLst>
          </p:cNvPr>
          <p:cNvSpPr txBox="1"/>
          <p:nvPr/>
        </p:nvSpPr>
        <p:spPr>
          <a:xfrm>
            <a:off x="9139229" y="3052737"/>
            <a:ext cx="1628775" cy="466790"/>
          </a:xfrm>
          <a:prstGeom prst="rect">
            <a:avLst/>
          </a:prstGeom>
        </p:spPr>
        <p:txBody>
          <a:bodyPr vert="horz" wrap="none" lIns="0" tIns="0" rIns="0" bIns="0" rtlCol="0" anchor="t" anchorCtr="0">
            <a:normAutofit/>
          </a:bodyPr>
          <a:lstStyle/>
          <a:p>
            <a:pPr algn="l"/>
            <a:r>
              <a:rPr lang="en-GB" b="1" dirty="0"/>
              <a:t>Reporting</a:t>
            </a:r>
          </a:p>
        </p:txBody>
      </p:sp>
      <p:sp>
        <p:nvSpPr>
          <p:cNvPr id="44" name="TextBox 43">
            <a:extLst>
              <a:ext uri="{FF2B5EF4-FFF2-40B4-BE49-F238E27FC236}">
                <a16:creationId xmlns:a16="http://schemas.microsoft.com/office/drawing/2014/main" id="{FC9C9FE9-CAE4-9879-FBBA-14C043C2BE92}"/>
              </a:ext>
            </a:extLst>
          </p:cNvPr>
          <p:cNvSpPr txBox="1"/>
          <p:nvPr/>
        </p:nvSpPr>
        <p:spPr>
          <a:xfrm>
            <a:off x="9182091" y="4014729"/>
            <a:ext cx="1628775" cy="466790"/>
          </a:xfrm>
          <a:prstGeom prst="rect">
            <a:avLst/>
          </a:prstGeom>
        </p:spPr>
        <p:txBody>
          <a:bodyPr vert="horz" wrap="none" lIns="0" tIns="0" rIns="0" bIns="0" rtlCol="0" anchor="t" anchorCtr="0">
            <a:normAutofit fontScale="92500" lnSpcReduction="10000"/>
          </a:bodyPr>
          <a:lstStyle/>
          <a:p>
            <a:pPr algn="l"/>
            <a:r>
              <a:rPr lang="en-GB" b="1" dirty="0"/>
              <a:t>Business </a:t>
            </a:r>
            <a:br>
              <a:rPr lang="en-GB" b="1" dirty="0"/>
            </a:br>
            <a:r>
              <a:rPr lang="en-GB" b="1" dirty="0"/>
              <a:t>Intelligence</a:t>
            </a:r>
          </a:p>
        </p:txBody>
      </p:sp>
      <p:pic>
        <p:nvPicPr>
          <p:cNvPr id="51" name="Picture 50">
            <a:extLst>
              <a:ext uri="{FF2B5EF4-FFF2-40B4-BE49-F238E27FC236}">
                <a16:creationId xmlns:a16="http://schemas.microsoft.com/office/drawing/2014/main" id="{C4154919-C8FB-AB89-30C7-14FB10A328A1}"/>
              </a:ext>
            </a:extLst>
          </p:cNvPr>
          <p:cNvPicPr>
            <a:picLocks noChangeAspect="1"/>
          </p:cNvPicPr>
          <p:nvPr/>
        </p:nvPicPr>
        <p:blipFill>
          <a:blip r:embed="rId6"/>
          <a:stretch>
            <a:fillRect/>
          </a:stretch>
        </p:blipFill>
        <p:spPr>
          <a:xfrm>
            <a:off x="3357562" y="4157553"/>
            <a:ext cx="2631883" cy="2458352"/>
          </a:xfrm>
          <a:prstGeom prst="rect">
            <a:avLst/>
          </a:prstGeom>
        </p:spPr>
      </p:pic>
      <p:sp>
        <p:nvSpPr>
          <p:cNvPr id="65" name="TextBox 64">
            <a:extLst>
              <a:ext uri="{FF2B5EF4-FFF2-40B4-BE49-F238E27FC236}">
                <a16:creationId xmlns:a16="http://schemas.microsoft.com/office/drawing/2014/main" id="{4503E35A-447F-EE7D-597C-0FAC240DF01C}"/>
              </a:ext>
            </a:extLst>
          </p:cNvPr>
          <p:cNvSpPr txBox="1"/>
          <p:nvPr/>
        </p:nvSpPr>
        <p:spPr>
          <a:xfrm>
            <a:off x="6081419" y="5479838"/>
            <a:ext cx="5134269" cy="430887"/>
          </a:xfrm>
          <a:prstGeom prst="rect">
            <a:avLst/>
          </a:prstGeom>
          <a:noFill/>
        </p:spPr>
        <p:txBody>
          <a:bodyPr wrap="square">
            <a:spAutoFit/>
          </a:bodyPr>
          <a:lstStyle/>
          <a:p>
            <a:r>
              <a:rPr lang="en-GB" sz="1100" dirty="0">
                <a:hlinkClick r:id="rId7"/>
              </a:rPr>
              <a:t>https://www.holistics.io/blog/the-rise-and-fall-of-the-olap-cube/</a:t>
            </a:r>
            <a:endParaRPr lang="en-GB" sz="1100" dirty="0"/>
          </a:p>
          <a:p>
            <a:endParaRPr lang="en-GB" sz="1100" dirty="0"/>
          </a:p>
        </p:txBody>
      </p:sp>
    </p:spTree>
    <p:extLst>
      <p:ext uri="{BB962C8B-B14F-4D97-AF65-F5344CB8AC3E}">
        <p14:creationId xmlns:p14="http://schemas.microsoft.com/office/powerpoint/2010/main" val="218705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EC986-84AC-428B-A582-22BD3B9472F7}"/>
              </a:ext>
            </a:extLst>
          </p:cNvPr>
          <p:cNvSpPr>
            <a:spLocks noGrp="1"/>
          </p:cNvSpPr>
          <p:nvPr>
            <p:ph type="sldNum" sz="quarter" idx="4"/>
          </p:nvPr>
        </p:nvSpPr>
        <p:spPr/>
        <p:txBody>
          <a:bodyPr/>
          <a:lstStyle/>
          <a:p>
            <a:fld id="{EF892D59-8F09-EF4B-AD6D-DA609442F868}" type="slidenum">
              <a:rPr lang="en-GB" smtClean="0"/>
              <a:pPr/>
              <a:t>11</a:t>
            </a:fld>
            <a:endParaRPr lang="en-GB" dirty="0"/>
          </a:p>
        </p:txBody>
      </p:sp>
      <p:sp>
        <p:nvSpPr>
          <p:cNvPr id="3" name="Text Placeholder 2">
            <a:extLst>
              <a:ext uri="{FF2B5EF4-FFF2-40B4-BE49-F238E27FC236}">
                <a16:creationId xmlns:a16="http://schemas.microsoft.com/office/drawing/2014/main" id="{BE3599AB-BCBE-4F73-B3B5-CE53B1A26EBD}"/>
              </a:ext>
            </a:extLst>
          </p:cNvPr>
          <p:cNvSpPr>
            <a:spLocks noGrp="1"/>
          </p:cNvSpPr>
          <p:nvPr>
            <p:ph type="body" sz="quarter" idx="12"/>
          </p:nvPr>
        </p:nvSpPr>
        <p:spPr/>
        <p:txBody>
          <a:bodyPr/>
          <a:lstStyle/>
          <a:p>
            <a:r>
              <a:rPr lang="en-GB" dirty="0"/>
              <a:t>Lab activity  - RDS and DynamoDB</a:t>
            </a:r>
          </a:p>
        </p:txBody>
      </p:sp>
      <p:pic>
        <p:nvPicPr>
          <p:cNvPr id="1026" name="Picture 2" descr="&#10;            Single VPC Scenario&#10;        ">
            <a:extLst>
              <a:ext uri="{FF2B5EF4-FFF2-40B4-BE49-F238E27FC236}">
                <a16:creationId xmlns:a16="http://schemas.microsoft.com/office/drawing/2014/main" id="{3C5E1D80-0838-4ABE-8D82-FF573928D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463" y="1295401"/>
            <a:ext cx="4789424" cy="31519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131732-A4BA-49D5-92CD-EF7C564120EE}"/>
              </a:ext>
            </a:extLst>
          </p:cNvPr>
          <p:cNvSpPr txBox="1"/>
          <p:nvPr/>
        </p:nvSpPr>
        <p:spPr>
          <a:xfrm>
            <a:off x="315113" y="1803689"/>
            <a:ext cx="6404342" cy="2862322"/>
          </a:xfrm>
          <a:prstGeom prst="rect">
            <a:avLst/>
          </a:prstGeom>
          <a:noFill/>
        </p:spPr>
        <p:txBody>
          <a:bodyPr wrap="square">
            <a:spAutoFit/>
          </a:bodyPr>
          <a:lstStyle/>
          <a:p>
            <a:pPr algn="l"/>
            <a:r>
              <a:rPr lang="en-GB" sz="2000" b="1" i="0" dirty="0">
                <a:solidFill>
                  <a:srgbClr val="2A3B4F"/>
                </a:solidFill>
                <a:effectLst/>
                <a:latin typeface="Lato"/>
              </a:rPr>
              <a:t>Upon completion of this Lab, you will be able to:</a:t>
            </a:r>
            <a:br>
              <a:rPr lang="en-GB" sz="2000" b="1" i="0" dirty="0">
                <a:solidFill>
                  <a:srgbClr val="2A3B4F"/>
                </a:solidFill>
                <a:effectLst/>
                <a:latin typeface="Lato"/>
              </a:rPr>
            </a:br>
            <a:endParaRPr lang="en-GB" sz="2000" b="1" i="0" dirty="0">
              <a:solidFill>
                <a:srgbClr val="2A3B4F"/>
              </a:solidFill>
              <a:effectLst/>
              <a:latin typeface="Lato"/>
            </a:endParaRPr>
          </a:p>
          <a:p>
            <a:pPr marL="285750" indent="-285750" algn="l">
              <a:buFont typeface="Arial" panose="020B0604020202020204" pitchFamily="34" charset="0"/>
              <a:buChar char="•"/>
            </a:pPr>
            <a:r>
              <a:rPr lang="en-GB" sz="2000" b="1" i="0" dirty="0">
                <a:solidFill>
                  <a:srgbClr val="2A3B4F"/>
                </a:solidFill>
                <a:effectLst/>
                <a:latin typeface="Lato"/>
              </a:rPr>
              <a:t>Create RDS and DynamoDB databases</a:t>
            </a:r>
            <a:br>
              <a:rPr lang="en-GB" sz="2000" b="1" i="0" dirty="0">
                <a:solidFill>
                  <a:srgbClr val="2A3B4F"/>
                </a:solidFill>
                <a:effectLst/>
                <a:latin typeface="Lato"/>
              </a:rPr>
            </a:br>
            <a:endParaRPr lang="en-GB" sz="2000" b="1" i="0" dirty="0">
              <a:solidFill>
                <a:srgbClr val="2A3B4F"/>
              </a:solidFill>
              <a:effectLst/>
              <a:latin typeface="Lato"/>
            </a:endParaRPr>
          </a:p>
          <a:p>
            <a:pPr marL="285750" indent="-285750">
              <a:buFont typeface="Arial" panose="020B0604020202020204" pitchFamily="34" charset="0"/>
              <a:buChar char="•"/>
            </a:pPr>
            <a:r>
              <a:rPr lang="en-GB" sz="2000" b="1" i="0" dirty="0">
                <a:solidFill>
                  <a:srgbClr val="2A3B4F"/>
                </a:solidFill>
                <a:effectLst/>
                <a:latin typeface="Lato"/>
              </a:rPr>
              <a:t>Use the AWS Console to create subnet groups</a:t>
            </a:r>
            <a:br>
              <a:rPr lang="en-GB" sz="2000" b="1" i="0" dirty="0">
                <a:solidFill>
                  <a:srgbClr val="2A3B4F"/>
                </a:solidFill>
                <a:effectLst/>
                <a:latin typeface="Lato"/>
              </a:rPr>
            </a:br>
            <a:endParaRPr lang="en-GB" sz="2000" b="1" i="0" dirty="0">
              <a:solidFill>
                <a:srgbClr val="2A3B4F"/>
              </a:solidFill>
              <a:effectLst/>
              <a:latin typeface="Lato"/>
            </a:endParaRPr>
          </a:p>
          <a:p>
            <a:pPr marL="285750" indent="-285750" algn="l">
              <a:buFont typeface="Arial" panose="020B0604020202020204" pitchFamily="34" charset="0"/>
              <a:buChar char="•"/>
            </a:pPr>
            <a:r>
              <a:rPr lang="en-GB" sz="2000" b="1" i="0" dirty="0">
                <a:solidFill>
                  <a:srgbClr val="2A3B4F"/>
                </a:solidFill>
                <a:effectLst/>
                <a:latin typeface="Lato"/>
              </a:rPr>
              <a:t>Manage access by using security group rules</a:t>
            </a:r>
          </a:p>
          <a:p>
            <a:pPr marL="285750" indent="-285750" algn="l">
              <a:buFont typeface="Arial" panose="020B0604020202020204" pitchFamily="34" charset="0"/>
              <a:buChar char="•"/>
            </a:pPr>
            <a:endParaRPr lang="en-GB" sz="2000" b="1" i="0" dirty="0">
              <a:solidFill>
                <a:srgbClr val="2A3B4F"/>
              </a:solidFill>
              <a:effectLst/>
              <a:latin typeface="Lato"/>
            </a:endParaRPr>
          </a:p>
          <a:p>
            <a:pPr marL="285750" indent="-285750" algn="l">
              <a:buFont typeface="Arial" panose="020B0604020202020204" pitchFamily="34" charset="0"/>
              <a:buChar char="•"/>
            </a:pPr>
            <a:r>
              <a:rPr lang="en-GB" sz="2000" b="1" i="0" dirty="0">
                <a:solidFill>
                  <a:srgbClr val="2A3B4F"/>
                </a:solidFill>
                <a:effectLst/>
                <a:latin typeface="Lato"/>
              </a:rPr>
              <a:t>Connect to and use the databases you create</a:t>
            </a:r>
          </a:p>
        </p:txBody>
      </p:sp>
      <p:sp>
        <p:nvSpPr>
          <p:cNvPr id="4" name="Action Button: Go Forward or Next 3">
            <a:hlinkClick r:id="rId4" highlightClick="1"/>
            <a:extLst>
              <a:ext uri="{FF2B5EF4-FFF2-40B4-BE49-F238E27FC236}">
                <a16:creationId xmlns:a16="http://schemas.microsoft.com/office/drawing/2014/main" id="{568CFA76-E57B-76B4-91E6-774219236B97}"/>
              </a:ext>
            </a:extLst>
          </p:cNvPr>
          <p:cNvSpPr/>
          <p:nvPr/>
        </p:nvSpPr>
        <p:spPr>
          <a:xfrm>
            <a:off x="10724464" y="5262315"/>
            <a:ext cx="531957" cy="434351"/>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ction Button: Go Forward or Next 4">
            <a:hlinkClick r:id="rId5" highlightClick="1"/>
            <a:extLst>
              <a:ext uri="{FF2B5EF4-FFF2-40B4-BE49-F238E27FC236}">
                <a16:creationId xmlns:a16="http://schemas.microsoft.com/office/drawing/2014/main" id="{609825AF-2A34-037D-567B-2925E0C5F42E}"/>
              </a:ext>
            </a:extLst>
          </p:cNvPr>
          <p:cNvSpPr/>
          <p:nvPr/>
        </p:nvSpPr>
        <p:spPr>
          <a:xfrm>
            <a:off x="10724464" y="5999016"/>
            <a:ext cx="471055" cy="415637"/>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BBDEFF4-63A2-AF64-F1CB-8317FD88B553}"/>
              </a:ext>
            </a:extLst>
          </p:cNvPr>
          <p:cNvSpPr txBox="1"/>
          <p:nvPr/>
        </p:nvSpPr>
        <p:spPr>
          <a:xfrm>
            <a:off x="8343900" y="5345423"/>
            <a:ext cx="2243138" cy="434351"/>
          </a:xfrm>
          <a:prstGeom prst="rect">
            <a:avLst/>
          </a:prstGeom>
        </p:spPr>
        <p:txBody>
          <a:bodyPr vert="horz" wrap="none" lIns="0" tIns="0" rIns="0" bIns="0" rtlCol="0" anchor="t" anchorCtr="0">
            <a:normAutofit/>
          </a:bodyPr>
          <a:lstStyle/>
          <a:p>
            <a:pPr algn="l"/>
            <a:r>
              <a:rPr lang="en-GB" b="1" dirty="0"/>
              <a:t>RDBMS - RDS</a:t>
            </a:r>
          </a:p>
        </p:txBody>
      </p:sp>
      <p:sp>
        <p:nvSpPr>
          <p:cNvPr id="8" name="TextBox 7">
            <a:extLst>
              <a:ext uri="{FF2B5EF4-FFF2-40B4-BE49-F238E27FC236}">
                <a16:creationId xmlns:a16="http://schemas.microsoft.com/office/drawing/2014/main" id="{55818140-2DE9-7CA3-688C-9878E0D53255}"/>
              </a:ext>
            </a:extLst>
          </p:cNvPr>
          <p:cNvSpPr txBox="1"/>
          <p:nvPr/>
        </p:nvSpPr>
        <p:spPr>
          <a:xfrm>
            <a:off x="8072438" y="5997892"/>
            <a:ext cx="2509837" cy="434351"/>
          </a:xfrm>
          <a:prstGeom prst="rect">
            <a:avLst/>
          </a:prstGeom>
        </p:spPr>
        <p:txBody>
          <a:bodyPr vert="horz" wrap="none" lIns="0" tIns="0" rIns="0" bIns="0" rtlCol="0" anchor="t" anchorCtr="0">
            <a:normAutofit/>
          </a:bodyPr>
          <a:lstStyle/>
          <a:p>
            <a:pPr algn="l"/>
            <a:r>
              <a:rPr lang="en-GB" b="1" dirty="0"/>
              <a:t>NoSQL - DynamoDB</a:t>
            </a:r>
          </a:p>
        </p:txBody>
      </p:sp>
    </p:spTree>
    <p:extLst>
      <p:ext uri="{BB962C8B-B14F-4D97-AF65-F5344CB8AC3E}">
        <p14:creationId xmlns:p14="http://schemas.microsoft.com/office/powerpoint/2010/main" val="372587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a:xfrm>
            <a:off x="385301" y="5277428"/>
            <a:ext cx="3558049" cy="1186921"/>
          </a:xfrm>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423562C-B4B8-42E1-BFA4-7363E9A71AAC}"/>
              </a:ext>
            </a:extLst>
          </p:cNvPr>
          <p:cNvSpPr>
            <a:spLocks noGrp="1"/>
          </p:cNvSpPr>
          <p:nvPr>
            <p:ph type="body" sz="quarter" idx="10"/>
          </p:nvPr>
        </p:nvSpPr>
        <p:spPr/>
        <p:txBody>
          <a:bodyPr/>
          <a:lstStyle/>
          <a:p>
            <a:r>
              <a:rPr lang="en-GB" dirty="0"/>
              <a:t>Data store</a:t>
            </a:r>
          </a:p>
        </p:txBody>
      </p:sp>
      <p:sp>
        <p:nvSpPr>
          <p:cNvPr id="9" name="Text Placeholder 8">
            <a:extLst>
              <a:ext uri="{FF2B5EF4-FFF2-40B4-BE49-F238E27FC236}">
                <a16:creationId xmlns:a16="http://schemas.microsoft.com/office/drawing/2014/main" id="{6335E468-D0A5-4722-B4AB-0617D4E4FBAB}"/>
              </a:ext>
            </a:extLst>
          </p:cNvPr>
          <p:cNvSpPr>
            <a:spLocks noGrp="1"/>
          </p:cNvSpPr>
          <p:nvPr>
            <p:ph type="body" sz="quarter" idx="15"/>
          </p:nvPr>
        </p:nvSpPr>
        <p:spPr/>
        <p:txBody>
          <a:bodyPr/>
          <a:lstStyle/>
          <a:p>
            <a:r>
              <a:rPr lang="en-GB" sz="3600" b="1" i="0" dirty="0">
                <a:solidFill>
                  <a:srgbClr val="111111"/>
                </a:solidFill>
                <a:effectLst/>
                <a:latin typeface="Merriweather"/>
              </a:rPr>
              <a:t>Breaking the Monolithic Database in </a:t>
            </a:r>
            <a:r>
              <a:rPr lang="en-GB" sz="3600" b="1" dirty="0">
                <a:solidFill>
                  <a:srgbClr val="111111"/>
                </a:solidFill>
                <a:latin typeface="Merriweather"/>
              </a:rPr>
              <a:t>a</a:t>
            </a:r>
            <a:r>
              <a:rPr lang="en-GB" sz="3600" b="1" i="0" dirty="0">
                <a:solidFill>
                  <a:srgbClr val="111111"/>
                </a:solidFill>
                <a:effectLst/>
                <a:latin typeface="Merriweather"/>
              </a:rPr>
              <a:t> Microservices Architecture</a:t>
            </a:r>
            <a:endParaRPr lang="en-GB" dirty="0"/>
          </a:p>
        </p:txBody>
      </p:sp>
      <p:sp>
        <p:nvSpPr>
          <p:cNvPr id="4" name="Slide Number Placeholder 3">
            <a:extLst>
              <a:ext uri="{FF2B5EF4-FFF2-40B4-BE49-F238E27FC236}">
                <a16:creationId xmlns:a16="http://schemas.microsoft.com/office/drawing/2014/main" id="{9DEE259B-C9DB-C047-928F-C4F48AF68980}"/>
              </a:ext>
            </a:extLst>
          </p:cNvPr>
          <p:cNvSpPr>
            <a:spLocks noGrp="1"/>
          </p:cNvSpPr>
          <p:nvPr>
            <p:ph type="sldNum" sz="quarter" idx="4"/>
          </p:nvPr>
        </p:nvSpPr>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323261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20FB40-978E-7E41-A1E0-7BBE8210E04C}"/>
              </a:ext>
            </a:extLst>
          </p:cNvPr>
          <p:cNvSpPr>
            <a:spLocks noGrp="1"/>
          </p:cNvSpPr>
          <p:nvPr>
            <p:ph type="body" sz="quarter" idx="12"/>
          </p:nvPr>
        </p:nvSpPr>
        <p:spPr/>
        <p:txBody>
          <a:bodyPr/>
          <a:lstStyle/>
          <a:p>
            <a:r>
              <a:rPr lang="en-GB" dirty="0"/>
              <a:t>Polyglot Persistence</a:t>
            </a:r>
            <a:br>
              <a:rPr lang="en-GB" dirty="0"/>
            </a:br>
            <a:endParaRPr lang="en-US" dirty="0"/>
          </a:p>
        </p:txBody>
      </p:sp>
      <p:sp>
        <p:nvSpPr>
          <p:cNvPr id="4" name="Slide Number Placeholder 3">
            <a:extLst>
              <a:ext uri="{FF2B5EF4-FFF2-40B4-BE49-F238E27FC236}">
                <a16:creationId xmlns:a16="http://schemas.microsoft.com/office/drawing/2014/main" id="{430A5053-8B74-5C49-BA54-B0684F389167}"/>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5" name="Content Placeholder 2">
            <a:extLst>
              <a:ext uri="{FF2B5EF4-FFF2-40B4-BE49-F238E27FC236}">
                <a16:creationId xmlns:a16="http://schemas.microsoft.com/office/drawing/2014/main" id="{0C9112D3-8F5D-C049-BB3B-E8133BCAF4CD}"/>
              </a:ext>
            </a:extLst>
          </p:cNvPr>
          <p:cNvSpPr txBox="1">
            <a:spLocks/>
          </p:cNvSpPr>
          <p:nvPr/>
        </p:nvSpPr>
        <p:spPr>
          <a:xfrm>
            <a:off x="212238" y="6281239"/>
            <a:ext cx="7834482" cy="582762"/>
          </a:xfrm>
          <a:prstGeom prst="rect">
            <a:avLst/>
          </a:prstGeom>
        </p:spPr>
        <p:txBody>
          <a:bodyPr>
            <a:normAutofit/>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t>Polyglot</a:t>
            </a:r>
            <a:r>
              <a:rPr lang="en-GB" sz="1600" dirty="0"/>
              <a:t>:  </a:t>
            </a:r>
            <a:r>
              <a:rPr lang="en-GB" sz="1600" i="1" dirty="0"/>
              <a:t>knowing, using, or written in more than one language</a:t>
            </a:r>
          </a:p>
        </p:txBody>
      </p:sp>
      <p:sp>
        <p:nvSpPr>
          <p:cNvPr id="19" name="TextBox 18">
            <a:extLst>
              <a:ext uri="{FF2B5EF4-FFF2-40B4-BE49-F238E27FC236}">
                <a16:creationId xmlns:a16="http://schemas.microsoft.com/office/drawing/2014/main" id="{0843C636-5E21-4B1D-958C-B05C9DA0C3ED}"/>
              </a:ext>
            </a:extLst>
          </p:cNvPr>
          <p:cNvSpPr txBox="1"/>
          <p:nvPr/>
        </p:nvSpPr>
        <p:spPr>
          <a:xfrm>
            <a:off x="290944" y="1517240"/>
            <a:ext cx="11817926" cy="3054811"/>
          </a:xfrm>
          <a:prstGeom prst="rect">
            <a:avLst/>
          </a:prstGeom>
          <a:noFill/>
        </p:spPr>
        <p:txBody>
          <a:bodyPr wrap="square">
            <a:spAutoFit/>
          </a:bodyPr>
          <a:lstStyle/>
          <a:p>
            <a:pPr marL="285750" indent="-285750" algn="l">
              <a:lnSpc>
                <a:spcPct val="120000"/>
              </a:lnSpc>
              <a:spcBef>
                <a:spcPct val="20000"/>
              </a:spcBef>
              <a:spcAft>
                <a:spcPts val="600"/>
              </a:spcAft>
              <a:buClr>
                <a:schemeClr val="accent1"/>
              </a:buClr>
              <a:buSzPct val="85000"/>
              <a:buFont typeface="Wingdings 2" panose="05020102010507070707" pitchFamily="18" charset="2"/>
              <a:buChar char=""/>
            </a:pPr>
            <a:r>
              <a:rPr lang="en-US" b="1" dirty="0">
                <a:solidFill>
                  <a:schemeClr val="tx1"/>
                </a:solidFill>
              </a:rPr>
              <a:t>Microservices combine components into a single service that provide a single business functionality</a:t>
            </a:r>
          </a:p>
          <a:p>
            <a:pPr marL="285750" indent="-285750" algn="l">
              <a:lnSpc>
                <a:spcPct val="120000"/>
              </a:lnSpc>
              <a:spcBef>
                <a:spcPct val="20000"/>
              </a:spcBef>
              <a:spcAft>
                <a:spcPts val="600"/>
              </a:spcAft>
              <a:buClr>
                <a:schemeClr val="accent1"/>
              </a:buClr>
              <a:buSzPct val="85000"/>
              <a:buFont typeface="Wingdings 2" panose="05020102010507070707" pitchFamily="18" charset="2"/>
              <a:buChar char=""/>
            </a:pPr>
            <a:endParaRPr lang="en-US" b="1" dirty="0">
              <a:solidFill>
                <a:schemeClr val="tx1"/>
              </a:solidFill>
            </a:endParaRPr>
          </a:p>
          <a:p>
            <a:pPr marL="285750" indent="-285750" algn="l">
              <a:lnSpc>
                <a:spcPct val="120000"/>
              </a:lnSpc>
              <a:spcBef>
                <a:spcPct val="20000"/>
              </a:spcBef>
              <a:spcAft>
                <a:spcPts val="600"/>
              </a:spcAft>
              <a:buClr>
                <a:schemeClr val="accent1"/>
              </a:buClr>
              <a:buSzPct val="85000"/>
              <a:buFont typeface="Wingdings 2" panose="05020102010507070707" pitchFamily="18" charset="2"/>
              <a:buChar char=""/>
            </a:pPr>
            <a:r>
              <a:rPr lang="en-US" b="1" dirty="0">
                <a:solidFill>
                  <a:schemeClr val="tx1"/>
                </a:solidFill>
              </a:rPr>
              <a:t>Microservices are autonomous, they are self-contained units</a:t>
            </a:r>
          </a:p>
          <a:p>
            <a:pPr marL="285750" indent="-285750" algn="l">
              <a:lnSpc>
                <a:spcPct val="120000"/>
              </a:lnSpc>
              <a:spcBef>
                <a:spcPct val="20000"/>
              </a:spcBef>
              <a:spcAft>
                <a:spcPts val="600"/>
              </a:spcAft>
              <a:buClr>
                <a:schemeClr val="accent1"/>
              </a:buClr>
              <a:buSzPct val="85000"/>
              <a:buFont typeface="Wingdings 2" panose="05020102010507070707" pitchFamily="18" charset="2"/>
              <a:buChar char=""/>
            </a:pPr>
            <a:endParaRPr lang="en-US" b="1" dirty="0">
              <a:solidFill>
                <a:schemeClr val="tx1"/>
              </a:solidFill>
            </a:endParaRPr>
          </a:p>
          <a:p>
            <a:pPr marL="285750" indent="-285750" algn="l">
              <a:lnSpc>
                <a:spcPct val="120000"/>
              </a:lnSpc>
              <a:spcBef>
                <a:spcPct val="20000"/>
              </a:spcBef>
              <a:spcAft>
                <a:spcPts val="600"/>
              </a:spcAft>
              <a:buClr>
                <a:schemeClr val="accent1"/>
              </a:buClr>
              <a:buSzPct val="85000"/>
              <a:buFont typeface="Wingdings 2" panose="05020102010507070707" pitchFamily="18" charset="2"/>
              <a:buChar char=""/>
            </a:pPr>
            <a:r>
              <a:rPr lang="en-US" b="1" dirty="0">
                <a:solidFill>
                  <a:schemeClr val="tx1"/>
                </a:solidFill>
              </a:rPr>
              <a:t>Map microservices to agile teams </a:t>
            </a:r>
            <a:r>
              <a:rPr lang="en-US" dirty="0">
                <a:solidFill>
                  <a:schemeClr val="tx1"/>
                </a:solidFill>
              </a:rPr>
              <a:t>– A microservice is owned by a single team</a:t>
            </a:r>
          </a:p>
          <a:p>
            <a:pPr marL="742939" lvl="1" indent="-285750">
              <a:lnSpc>
                <a:spcPct val="120000"/>
              </a:lnSpc>
              <a:spcBef>
                <a:spcPct val="20000"/>
              </a:spcBef>
              <a:spcAft>
                <a:spcPts val="600"/>
              </a:spcAft>
              <a:buClr>
                <a:schemeClr val="accent1"/>
              </a:buClr>
              <a:buSzPct val="85000"/>
              <a:buFont typeface="Wingdings 2" panose="05020102010507070707" pitchFamily="18" charset="2"/>
              <a:buChar char=""/>
            </a:pPr>
            <a:r>
              <a:rPr lang="en-US" dirty="0">
                <a:solidFill>
                  <a:schemeClr val="tx1"/>
                </a:solidFill>
              </a:rPr>
              <a:t>A team that has ownership and controls its destiny:  </a:t>
            </a:r>
            <a:endParaRPr lang="en-US" i="1" dirty="0">
              <a:solidFill>
                <a:schemeClr val="tx1"/>
              </a:solidFill>
            </a:endParaRPr>
          </a:p>
        </p:txBody>
      </p:sp>
    </p:spTree>
    <p:extLst>
      <p:ext uri="{BB962C8B-B14F-4D97-AF65-F5344CB8AC3E}">
        <p14:creationId xmlns:p14="http://schemas.microsoft.com/office/powerpoint/2010/main" val="244011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1E9F51-0BF6-4039-8BC3-F2567F40F52A}"/>
              </a:ext>
            </a:extLst>
          </p:cNvPr>
          <p:cNvSpPr>
            <a:spLocks noGrp="1"/>
          </p:cNvSpPr>
          <p:nvPr>
            <p:ph type="body" sz="quarter" idx="12"/>
          </p:nvPr>
        </p:nvSpPr>
        <p:spPr/>
        <p:txBody>
          <a:bodyPr/>
          <a:lstStyle/>
          <a:p>
            <a:r>
              <a:rPr lang="en-GB" dirty="0"/>
              <a:t>Classic data store example</a:t>
            </a:r>
          </a:p>
        </p:txBody>
      </p:sp>
      <p:sp>
        <p:nvSpPr>
          <p:cNvPr id="6" name="Rectangle 5">
            <a:extLst>
              <a:ext uri="{FF2B5EF4-FFF2-40B4-BE49-F238E27FC236}">
                <a16:creationId xmlns:a16="http://schemas.microsoft.com/office/drawing/2014/main" id="{CCA79617-210F-444F-A685-D7DBE1F0BD58}"/>
              </a:ext>
            </a:extLst>
          </p:cNvPr>
          <p:cNvSpPr/>
          <p:nvPr/>
        </p:nvSpPr>
        <p:spPr>
          <a:xfrm>
            <a:off x="5389420" y="1648690"/>
            <a:ext cx="2022764" cy="1052946"/>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Order service</a:t>
            </a:r>
            <a:endParaRPr lang="en-GB" b="1" dirty="0"/>
          </a:p>
        </p:txBody>
      </p:sp>
      <p:sp>
        <p:nvSpPr>
          <p:cNvPr id="7" name="Rectangle 6">
            <a:extLst>
              <a:ext uri="{FF2B5EF4-FFF2-40B4-BE49-F238E27FC236}">
                <a16:creationId xmlns:a16="http://schemas.microsoft.com/office/drawing/2014/main" id="{08251CE3-47C0-4540-A700-6CB6ADE7C397}"/>
              </a:ext>
            </a:extLst>
          </p:cNvPr>
          <p:cNvSpPr/>
          <p:nvPr/>
        </p:nvSpPr>
        <p:spPr>
          <a:xfrm>
            <a:off x="5403272" y="2992584"/>
            <a:ext cx="2022764" cy="1052946"/>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Payment service</a:t>
            </a:r>
            <a:endParaRPr lang="en-GB" b="1" dirty="0"/>
          </a:p>
        </p:txBody>
      </p:sp>
      <p:sp>
        <p:nvSpPr>
          <p:cNvPr id="8" name="Rectangle 7">
            <a:extLst>
              <a:ext uri="{FF2B5EF4-FFF2-40B4-BE49-F238E27FC236}">
                <a16:creationId xmlns:a16="http://schemas.microsoft.com/office/drawing/2014/main" id="{706FC20D-DDCB-45D5-98C8-A43832759C12}"/>
              </a:ext>
            </a:extLst>
          </p:cNvPr>
          <p:cNvSpPr/>
          <p:nvPr/>
        </p:nvSpPr>
        <p:spPr>
          <a:xfrm>
            <a:off x="5403272" y="4378038"/>
            <a:ext cx="2022764" cy="1052946"/>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Shipping service</a:t>
            </a:r>
            <a:endParaRPr lang="en-GB" b="1" dirty="0"/>
          </a:p>
        </p:txBody>
      </p:sp>
      <p:pic>
        <p:nvPicPr>
          <p:cNvPr id="10" name="Graphic 9" descr="Database with solid fill">
            <a:extLst>
              <a:ext uri="{FF2B5EF4-FFF2-40B4-BE49-F238E27FC236}">
                <a16:creationId xmlns:a16="http://schemas.microsoft.com/office/drawing/2014/main" id="{F3B6B9C7-0CCA-4FBE-A007-36C6D762D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4509" y="2250596"/>
            <a:ext cx="2543076" cy="2543076"/>
          </a:xfrm>
          <a:prstGeom prst="rect">
            <a:avLst/>
          </a:prstGeom>
        </p:spPr>
      </p:pic>
      <p:sp>
        <p:nvSpPr>
          <p:cNvPr id="11" name="Rectangle: Rounded Corners 10">
            <a:extLst>
              <a:ext uri="{FF2B5EF4-FFF2-40B4-BE49-F238E27FC236}">
                <a16:creationId xmlns:a16="http://schemas.microsoft.com/office/drawing/2014/main" id="{FB27AE40-693E-4692-A9EC-8B077B41F276}"/>
              </a:ext>
            </a:extLst>
          </p:cNvPr>
          <p:cNvSpPr/>
          <p:nvPr/>
        </p:nvSpPr>
        <p:spPr>
          <a:xfrm>
            <a:off x="3546764" y="1274618"/>
            <a:ext cx="900545" cy="4627418"/>
          </a:xfrm>
          <a:prstGeom prst="roundRect">
            <a:avLst/>
          </a:prstGeom>
          <a:ln/>
        </p:spPr>
        <p:style>
          <a:lnRef idx="0">
            <a:schemeClr val="accent2"/>
          </a:lnRef>
          <a:fillRef idx="3">
            <a:schemeClr val="accent2"/>
          </a:fillRef>
          <a:effectRef idx="3">
            <a:schemeClr val="accent2"/>
          </a:effectRef>
          <a:fontRef idx="minor">
            <a:schemeClr val="lt1"/>
          </a:fontRef>
        </p:style>
        <p:txBody>
          <a:bodyPr vert="vert" rtlCol="0" anchor="ctr">
            <a:scene3d>
              <a:camera prst="orthographicFront">
                <a:rot lat="0" lon="0" rev="0"/>
              </a:camera>
              <a:lightRig rig="threePt" dir="t"/>
            </a:scene3d>
          </a:bodyPr>
          <a:lstStyle/>
          <a:p>
            <a:pPr algn="ctr"/>
            <a:r>
              <a:rPr lang="en-GB" sz="2400" b="1" dirty="0">
                <a:solidFill>
                  <a:schemeClr val="tx1"/>
                </a:solidFill>
              </a:rPr>
              <a:t>API Gateway</a:t>
            </a:r>
          </a:p>
        </p:txBody>
      </p:sp>
      <p:pic>
        <p:nvPicPr>
          <p:cNvPr id="13" name="Graphic 12" descr="Users with solid fill">
            <a:extLst>
              <a:ext uri="{FF2B5EF4-FFF2-40B4-BE49-F238E27FC236}">
                <a16:creationId xmlns:a16="http://schemas.microsoft.com/office/drawing/2014/main" id="{CFC3CC19-9CF7-4F47-A71F-D3A99C565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315" y="2556162"/>
            <a:ext cx="2050466" cy="2050466"/>
          </a:xfrm>
          <a:prstGeom prst="rect">
            <a:avLst/>
          </a:prstGeom>
        </p:spPr>
      </p:pic>
      <p:cxnSp>
        <p:nvCxnSpPr>
          <p:cNvPr id="15" name="Straight Arrow Connector 14">
            <a:extLst>
              <a:ext uri="{FF2B5EF4-FFF2-40B4-BE49-F238E27FC236}">
                <a16:creationId xmlns:a16="http://schemas.microsoft.com/office/drawing/2014/main" id="{ECBE020C-8308-4D13-8B26-85E361BDAE4F}"/>
              </a:ext>
            </a:extLst>
          </p:cNvPr>
          <p:cNvCxnSpPr>
            <a:stCxn id="13" idx="3"/>
            <a:endCxn id="11" idx="1"/>
          </p:cNvCxnSpPr>
          <p:nvPr/>
        </p:nvCxnSpPr>
        <p:spPr>
          <a:xfrm>
            <a:off x="2687781" y="3581395"/>
            <a:ext cx="858983" cy="69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BD5992-02C6-49A8-93BB-C13F9236A63E}"/>
              </a:ext>
            </a:extLst>
          </p:cNvPr>
          <p:cNvCxnSpPr/>
          <p:nvPr/>
        </p:nvCxnSpPr>
        <p:spPr>
          <a:xfrm>
            <a:off x="4475015" y="2292917"/>
            <a:ext cx="858983" cy="6932"/>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7F7AC1-AC24-4593-B417-5F1EA515DD6E}"/>
              </a:ext>
            </a:extLst>
          </p:cNvPr>
          <p:cNvCxnSpPr/>
          <p:nvPr/>
        </p:nvCxnSpPr>
        <p:spPr>
          <a:xfrm>
            <a:off x="4475019" y="3581395"/>
            <a:ext cx="858983" cy="6932"/>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5639FC-B8F7-47D6-8291-BB4740F15911}"/>
              </a:ext>
            </a:extLst>
          </p:cNvPr>
          <p:cNvCxnSpPr/>
          <p:nvPr/>
        </p:nvCxnSpPr>
        <p:spPr>
          <a:xfrm>
            <a:off x="4475014" y="4883727"/>
            <a:ext cx="858983" cy="6932"/>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FDDAA6-CC70-48C4-A34E-68B044BE9797}"/>
              </a:ext>
            </a:extLst>
          </p:cNvPr>
          <p:cNvCxnSpPr>
            <a:cxnSpLocks/>
          </p:cNvCxnSpPr>
          <p:nvPr/>
        </p:nvCxnSpPr>
        <p:spPr>
          <a:xfrm>
            <a:off x="7481450" y="2292914"/>
            <a:ext cx="1717968" cy="1136086"/>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40FB5B-5D2B-448B-A192-8BE658BC70C0}"/>
              </a:ext>
            </a:extLst>
          </p:cNvPr>
          <p:cNvCxnSpPr>
            <a:cxnSpLocks/>
          </p:cNvCxnSpPr>
          <p:nvPr/>
        </p:nvCxnSpPr>
        <p:spPr>
          <a:xfrm>
            <a:off x="7481454" y="3581392"/>
            <a:ext cx="1717964" cy="69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B6CF07-0E28-41FD-89AA-4326ABE4303D}"/>
              </a:ext>
            </a:extLst>
          </p:cNvPr>
          <p:cNvCxnSpPr>
            <a:cxnSpLocks/>
          </p:cNvCxnSpPr>
          <p:nvPr/>
        </p:nvCxnSpPr>
        <p:spPr>
          <a:xfrm flipV="1">
            <a:off x="7481449" y="3740719"/>
            <a:ext cx="1717969" cy="114300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232D50E-565A-46FE-B914-48EA84EDB888}"/>
              </a:ext>
            </a:extLst>
          </p:cNvPr>
          <p:cNvSpPr txBox="1"/>
          <p:nvPr/>
        </p:nvSpPr>
        <p:spPr>
          <a:xfrm>
            <a:off x="2299063" y="6193045"/>
            <a:ext cx="9508762" cy="533339"/>
          </a:xfrm>
          <a:prstGeom prst="rect">
            <a:avLst/>
          </a:prstGeom>
        </p:spPr>
        <p:txBody>
          <a:bodyPr vert="horz" wrap="square" lIns="0" tIns="0" rIns="0" bIns="0" rtlCol="0" anchor="t" anchorCtr="0">
            <a:normAutofit/>
          </a:bodyPr>
          <a:lstStyle/>
          <a:p>
            <a:pPr algn="l"/>
            <a:r>
              <a:rPr lang="en-GB" sz="2600" b="1" dirty="0"/>
              <a:t>What sort of challenges such a system could pose?</a:t>
            </a:r>
            <a:r>
              <a:rPr lang="en-GB" dirty="0"/>
              <a:t> </a:t>
            </a:r>
          </a:p>
        </p:txBody>
      </p:sp>
    </p:spTree>
    <p:extLst>
      <p:ext uri="{BB962C8B-B14F-4D97-AF65-F5344CB8AC3E}">
        <p14:creationId xmlns:p14="http://schemas.microsoft.com/office/powerpoint/2010/main" val="3776724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ABBD-CDB0-4F2C-99E0-19C14D0F3714}"/>
              </a:ext>
            </a:extLst>
          </p:cNvPr>
          <p:cNvSpPr>
            <a:spLocks noGrp="1"/>
          </p:cNvSpPr>
          <p:nvPr>
            <p:ph type="title"/>
          </p:nvPr>
        </p:nvSpPr>
        <p:spPr/>
        <p:txBody>
          <a:bodyPr>
            <a:normAutofit fontScale="90000"/>
          </a:bodyPr>
          <a:lstStyle/>
          <a:p>
            <a:r>
              <a:rPr lang="en-GB" dirty="0"/>
              <a:t>Polyglot Persistence</a:t>
            </a:r>
            <a:br>
              <a:rPr lang="en-GB" dirty="0"/>
            </a:br>
            <a:endParaRPr lang="en-GB" dirty="0"/>
          </a:p>
        </p:txBody>
      </p:sp>
      <p:sp>
        <p:nvSpPr>
          <p:cNvPr id="38" name="TextBox 37">
            <a:extLst>
              <a:ext uri="{FF2B5EF4-FFF2-40B4-BE49-F238E27FC236}">
                <a16:creationId xmlns:a16="http://schemas.microsoft.com/office/drawing/2014/main" id="{70A7F4F5-CD52-4956-8888-3AEB1767F912}"/>
              </a:ext>
            </a:extLst>
          </p:cNvPr>
          <p:cNvSpPr txBox="1"/>
          <p:nvPr/>
        </p:nvSpPr>
        <p:spPr>
          <a:xfrm>
            <a:off x="1029980" y="2487265"/>
            <a:ext cx="1642073" cy="646331"/>
          </a:xfrm>
          <a:prstGeom prst="rect">
            <a:avLst/>
          </a:prstGeom>
          <a:noFill/>
        </p:spPr>
        <p:txBody>
          <a:bodyPr wrap="square" rtlCol="0">
            <a:spAutoFit/>
          </a:bodyPr>
          <a:lstStyle/>
          <a:p>
            <a:pPr algn="ctr"/>
            <a:r>
              <a:rPr lang="en-GB" dirty="0"/>
              <a:t>Monolithic Server</a:t>
            </a:r>
          </a:p>
        </p:txBody>
      </p:sp>
      <p:sp>
        <p:nvSpPr>
          <p:cNvPr id="39" name="TextBox 38">
            <a:extLst>
              <a:ext uri="{FF2B5EF4-FFF2-40B4-BE49-F238E27FC236}">
                <a16:creationId xmlns:a16="http://schemas.microsoft.com/office/drawing/2014/main" id="{27B65390-E153-487F-9536-D7B5DE9370C3}"/>
              </a:ext>
            </a:extLst>
          </p:cNvPr>
          <p:cNvSpPr txBox="1"/>
          <p:nvPr/>
        </p:nvSpPr>
        <p:spPr>
          <a:xfrm>
            <a:off x="3039442" y="2541345"/>
            <a:ext cx="1642073" cy="646331"/>
          </a:xfrm>
          <a:prstGeom prst="rect">
            <a:avLst/>
          </a:prstGeom>
          <a:noFill/>
        </p:spPr>
        <p:txBody>
          <a:bodyPr wrap="square" rtlCol="0">
            <a:spAutoFit/>
          </a:bodyPr>
          <a:lstStyle/>
          <a:p>
            <a:pPr algn="ctr"/>
            <a:r>
              <a:rPr lang="en-GB" dirty="0"/>
              <a:t>Monolithic Database</a:t>
            </a:r>
          </a:p>
        </p:txBody>
      </p:sp>
      <p:sp>
        <p:nvSpPr>
          <p:cNvPr id="40" name="TextBox 39">
            <a:extLst>
              <a:ext uri="{FF2B5EF4-FFF2-40B4-BE49-F238E27FC236}">
                <a16:creationId xmlns:a16="http://schemas.microsoft.com/office/drawing/2014/main" id="{E57D0F23-4E3B-4A08-8049-871648439579}"/>
              </a:ext>
            </a:extLst>
          </p:cNvPr>
          <p:cNvSpPr txBox="1"/>
          <p:nvPr/>
        </p:nvSpPr>
        <p:spPr>
          <a:xfrm>
            <a:off x="8265818" y="941932"/>
            <a:ext cx="2560909" cy="646331"/>
          </a:xfrm>
          <a:prstGeom prst="rect">
            <a:avLst/>
          </a:prstGeom>
          <a:noFill/>
        </p:spPr>
        <p:txBody>
          <a:bodyPr wrap="square" rtlCol="0">
            <a:spAutoFit/>
          </a:bodyPr>
          <a:lstStyle/>
          <a:p>
            <a:pPr algn="ctr"/>
            <a:r>
              <a:rPr lang="en-GB" dirty="0"/>
              <a:t>Datastore for each Microservice</a:t>
            </a:r>
          </a:p>
        </p:txBody>
      </p:sp>
      <p:sp>
        <p:nvSpPr>
          <p:cNvPr id="41" name="TextBox 40">
            <a:extLst>
              <a:ext uri="{FF2B5EF4-FFF2-40B4-BE49-F238E27FC236}">
                <a16:creationId xmlns:a16="http://schemas.microsoft.com/office/drawing/2014/main" id="{D05A10BE-1A62-4E2F-94CC-C150216185E6}"/>
              </a:ext>
            </a:extLst>
          </p:cNvPr>
          <p:cNvSpPr txBox="1"/>
          <p:nvPr/>
        </p:nvSpPr>
        <p:spPr>
          <a:xfrm>
            <a:off x="5608730" y="1218931"/>
            <a:ext cx="1920910" cy="369332"/>
          </a:xfrm>
          <a:prstGeom prst="rect">
            <a:avLst/>
          </a:prstGeom>
          <a:noFill/>
        </p:spPr>
        <p:txBody>
          <a:bodyPr wrap="square" rtlCol="0">
            <a:spAutoFit/>
          </a:bodyPr>
          <a:lstStyle/>
          <a:p>
            <a:r>
              <a:rPr lang="en-GB" dirty="0"/>
              <a:t>Microservices</a:t>
            </a:r>
          </a:p>
        </p:txBody>
      </p:sp>
      <p:sp>
        <p:nvSpPr>
          <p:cNvPr id="42" name="TextBox 41">
            <a:extLst>
              <a:ext uri="{FF2B5EF4-FFF2-40B4-BE49-F238E27FC236}">
                <a16:creationId xmlns:a16="http://schemas.microsoft.com/office/drawing/2014/main" id="{C3C428FA-2E23-4A5E-9618-08BA3B534BC7}"/>
              </a:ext>
            </a:extLst>
          </p:cNvPr>
          <p:cNvSpPr txBox="1"/>
          <p:nvPr/>
        </p:nvSpPr>
        <p:spPr>
          <a:xfrm>
            <a:off x="877176" y="4966469"/>
            <a:ext cx="3804339" cy="646331"/>
          </a:xfrm>
          <a:prstGeom prst="rect">
            <a:avLst/>
          </a:prstGeom>
          <a:noFill/>
        </p:spPr>
        <p:txBody>
          <a:bodyPr wrap="square" rtlCol="0">
            <a:spAutoFit/>
          </a:bodyPr>
          <a:lstStyle/>
          <a:p>
            <a:pPr algn="ctr"/>
            <a:r>
              <a:rPr lang="en-GB" b="1" dirty="0"/>
              <a:t>Journey from Monolith to Microservice</a:t>
            </a:r>
          </a:p>
        </p:txBody>
      </p:sp>
      <p:pic>
        <p:nvPicPr>
          <p:cNvPr id="4" name="Graphic 3" descr="Database">
            <a:extLst>
              <a:ext uri="{FF2B5EF4-FFF2-40B4-BE49-F238E27FC236}">
                <a16:creationId xmlns:a16="http://schemas.microsoft.com/office/drawing/2014/main" id="{AD740EE9-CF80-7848-BE95-6CDD24A256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8585" y="3098528"/>
            <a:ext cx="1265040" cy="1265040"/>
          </a:xfrm>
          <a:prstGeom prst="rect">
            <a:avLst/>
          </a:prstGeom>
        </p:spPr>
      </p:pic>
      <p:pic>
        <p:nvPicPr>
          <p:cNvPr id="17" name="Graphic 16" descr="Database">
            <a:extLst>
              <a:ext uri="{FF2B5EF4-FFF2-40B4-BE49-F238E27FC236}">
                <a16:creationId xmlns:a16="http://schemas.microsoft.com/office/drawing/2014/main" id="{D9770F49-5425-A24F-B09F-4D491C10A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732" y="1566142"/>
            <a:ext cx="1265040" cy="1265040"/>
          </a:xfrm>
          <a:prstGeom prst="rect">
            <a:avLst/>
          </a:prstGeom>
        </p:spPr>
      </p:pic>
      <p:pic>
        <p:nvPicPr>
          <p:cNvPr id="6" name="Graphic 5" descr="Puzzle">
            <a:extLst>
              <a:ext uri="{FF2B5EF4-FFF2-40B4-BE49-F238E27FC236}">
                <a16:creationId xmlns:a16="http://schemas.microsoft.com/office/drawing/2014/main" id="{80B004D0-F566-5046-AF90-9E73E5A8A4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985" y="1863350"/>
            <a:ext cx="914400" cy="914400"/>
          </a:xfrm>
          <a:prstGeom prst="rect">
            <a:avLst/>
          </a:prstGeom>
        </p:spPr>
      </p:pic>
      <p:pic>
        <p:nvPicPr>
          <p:cNvPr id="8" name="Graphic 7" descr="Server">
            <a:extLst>
              <a:ext uri="{FF2B5EF4-FFF2-40B4-BE49-F238E27FC236}">
                <a16:creationId xmlns:a16="http://schemas.microsoft.com/office/drawing/2014/main" id="{69D9E2F4-CE1E-C543-983A-CC82829277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4733" y="3133596"/>
            <a:ext cx="1212569" cy="1212569"/>
          </a:xfrm>
          <a:prstGeom prst="rect">
            <a:avLst/>
          </a:prstGeom>
        </p:spPr>
      </p:pic>
      <p:sp>
        <p:nvSpPr>
          <p:cNvPr id="9" name="Left-right Arrow 8">
            <a:extLst>
              <a:ext uri="{FF2B5EF4-FFF2-40B4-BE49-F238E27FC236}">
                <a16:creationId xmlns:a16="http://schemas.microsoft.com/office/drawing/2014/main" id="{D853750E-FDFA-2C40-83CE-FAB24CD6348B}"/>
              </a:ext>
            </a:extLst>
          </p:cNvPr>
          <p:cNvSpPr/>
          <p:nvPr/>
        </p:nvSpPr>
        <p:spPr>
          <a:xfrm>
            <a:off x="2549381" y="3637008"/>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1DA4CF3C-1CC2-EB4E-AB86-741389E09259}"/>
              </a:ext>
            </a:extLst>
          </p:cNvPr>
          <p:cNvSpPr/>
          <p:nvPr/>
        </p:nvSpPr>
        <p:spPr>
          <a:xfrm>
            <a:off x="7178970" y="2003563"/>
            <a:ext cx="1891278" cy="50828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atabase">
            <a:extLst>
              <a:ext uri="{FF2B5EF4-FFF2-40B4-BE49-F238E27FC236}">
                <a16:creationId xmlns:a16="http://schemas.microsoft.com/office/drawing/2014/main" id="{44A333FC-09D4-FB45-AB0D-D5F409A269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732" y="2785342"/>
            <a:ext cx="1265040" cy="1265040"/>
          </a:xfrm>
          <a:prstGeom prst="rect">
            <a:avLst/>
          </a:prstGeom>
        </p:spPr>
      </p:pic>
      <p:pic>
        <p:nvPicPr>
          <p:cNvPr id="26" name="Graphic 25" descr="Puzzle">
            <a:extLst>
              <a:ext uri="{FF2B5EF4-FFF2-40B4-BE49-F238E27FC236}">
                <a16:creationId xmlns:a16="http://schemas.microsoft.com/office/drawing/2014/main" id="{9C37C95B-891C-F44C-9217-A377A6CF22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985" y="3082550"/>
            <a:ext cx="914400" cy="914400"/>
          </a:xfrm>
          <a:prstGeom prst="rect">
            <a:avLst/>
          </a:prstGeom>
        </p:spPr>
      </p:pic>
      <p:sp>
        <p:nvSpPr>
          <p:cNvPr id="27" name="Right Arrow 26">
            <a:extLst>
              <a:ext uri="{FF2B5EF4-FFF2-40B4-BE49-F238E27FC236}">
                <a16:creationId xmlns:a16="http://schemas.microsoft.com/office/drawing/2014/main" id="{2B1EBDF2-85E8-AC48-9F6C-CB85FA65F91D}"/>
              </a:ext>
            </a:extLst>
          </p:cNvPr>
          <p:cNvSpPr/>
          <p:nvPr/>
        </p:nvSpPr>
        <p:spPr>
          <a:xfrm>
            <a:off x="7178970" y="3222763"/>
            <a:ext cx="1891278" cy="50828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Database">
            <a:extLst>
              <a:ext uri="{FF2B5EF4-FFF2-40B4-BE49-F238E27FC236}">
                <a16:creationId xmlns:a16="http://schemas.microsoft.com/office/drawing/2014/main" id="{F37FD18C-441E-7845-A00A-4851832C7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732" y="4004542"/>
            <a:ext cx="1265040" cy="1265040"/>
          </a:xfrm>
          <a:prstGeom prst="rect">
            <a:avLst/>
          </a:prstGeom>
        </p:spPr>
      </p:pic>
      <p:pic>
        <p:nvPicPr>
          <p:cNvPr id="29" name="Graphic 28" descr="Puzzle">
            <a:extLst>
              <a:ext uri="{FF2B5EF4-FFF2-40B4-BE49-F238E27FC236}">
                <a16:creationId xmlns:a16="http://schemas.microsoft.com/office/drawing/2014/main" id="{75D59757-3108-AC45-AD62-11E2F6BDD4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985" y="4301750"/>
            <a:ext cx="914400" cy="914400"/>
          </a:xfrm>
          <a:prstGeom prst="rect">
            <a:avLst/>
          </a:prstGeom>
        </p:spPr>
      </p:pic>
      <p:sp>
        <p:nvSpPr>
          <p:cNvPr id="30" name="Right Arrow 29">
            <a:extLst>
              <a:ext uri="{FF2B5EF4-FFF2-40B4-BE49-F238E27FC236}">
                <a16:creationId xmlns:a16="http://schemas.microsoft.com/office/drawing/2014/main" id="{B17BBDD5-36FD-0F45-9FA4-EE88AE6CD570}"/>
              </a:ext>
            </a:extLst>
          </p:cNvPr>
          <p:cNvSpPr/>
          <p:nvPr/>
        </p:nvSpPr>
        <p:spPr>
          <a:xfrm>
            <a:off x="7178970" y="4441963"/>
            <a:ext cx="1891278" cy="50828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Database">
            <a:extLst>
              <a:ext uri="{FF2B5EF4-FFF2-40B4-BE49-F238E27FC236}">
                <a16:creationId xmlns:a16="http://schemas.microsoft.com/office/drawing/2014/main" id="{E9BC0EFF-9CB9-8F44-A948-0A0FA6342F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732" y="5223742"/>
            <a:ext cx="1265040" cy="1265040"/>
          </a:xfrm>
          <a:prstGeom prst="rect">
            <a:avLst/>
          </a:prstGeom>
        </p:spPr>
      </p:pic>
      <p:pic>
        <p:nvPicPr>
          <p:cNvPr id="32" name="Graphic 31" descr="Puzzle">
            <a:extLst>
              <a:ext uri="{FF2B5EF4-FFF2-40B4-BE49-F238E27FC236}">
                <a16:creationId xmlns:a16="http://schemas.microsoft.com/office/drawing/2014/main" id="{CCB7C445-04DA-AC4F-ADE6-A9B0D0725E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985" y="5520950"/>
            <a:ext cx="914400" cy="914400"/>
          </a:xfrm>
          <a:prstGeom prst="rect">
            <a:avLst/>
          </a:prstGeom>
        </p:spPr>
      </p:pic>
      <p:sp>
        <p:nvSpPr>
          <p:cNvPr id="33" name="Right Arrow 32">
            <a:extLst>
              <a:ext uri="{FF2B5EF4-FFF2-40B4-BE49-F238E27FC236}">
                <a16:creationId xmlns:a16="http://schemas.microsoft.com/office/drawing/2014/main" id="{121A7C4C-B830-1A43-9167-54BC4FA516E0}"/>
              </a:ext>
            </a:extLst>
          </p:cNvPr>
          <p:cNvSpPr/>
          <p:nvPr/>
        </p:nvSpPr>
        <p:spPr>
          <a:xfrm>
            <a:off x="7178970" y="5661163"/>
            <a:ext cx="1891278" cy="50828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5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n 12">
            <a:extLst>
              <a:ext uri="{FF2B5EF4-FFF2-40B4-BE49-F238E27FC236}">
                <a16:creationId xmlns:a16="http://schemas.microsoft.com/office/drawing/2014/main" id="{C5061113-4ABA-1647-B757-E00122DE7D20}"/>
              </a:ext>
            </a:extLst>
          </p:cNvPr>
          <p:cNvSpPr/>
          <p:nvPr/>
        </p:nvSpPr>
        <p:spPr>
          <a:xfrm>
            <a:off x="10066260" y="1792419"/>
            <a:ext cx="1120483" cy="90992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7B55A1-4224-834F-8B60-18B6F15B762A}"/>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3" name="Text Placeholder 2">
            <a:extLst>
              <a:ext uri="{FF2B5EF4-FFF2-40B4-BE49-F238E27FC236}">
                <a16:creationId xmlns:a16="http://schemas.microsoft.com/office/drawing/2014/main" id="{04EC0FA6-FB63-784E-BF4D-1C50B2BCDAAE}"/>
              </a:ext>
            </a:extLst>
          </p:cNvPr>
          <p:cNvSpPr>
            <a:spLocks noGrp="1"/>
          </p:cNvSpPr>
          <p:nvPr>
            <p:ph type="body" sz="quarter" idx="12"/>
          </p:nvPr>
        </p:nvSpPr>
        <p:spPr/>
        <p:txBody>
          <a:bodyPr/>
          <a:lstStyle/>
          <a:p>
            <a:r>
              <a:rPr lang="en-GB" dirty="0"/>
              <a:t>Polyglot – Database example </a:t>
            </a:r>
            <a:br>
              <a:rPr lang="en-GB" dirty="0"/>
            </a:br>
            <a:endParaRPr lang="en-US" dirty="0"/>
          </a:p>
        </p:txBody>
      </p:sp>
      <p:pic>
        <p:nvPicPr>
          <p:cNvPr id="6" name="Graphic 5" descr="Puzzle">
            <a:extLst>
              <a:ext uri="{FF2B5EF4-FFF2-40B4-BE49-F238E27FC236}">
                <a16:creationId xmlns:a16="http://schemas.microsoft.com/office/drawing/2014/main" id="{D38DE2E3-ED31-0949-B66F-71D085D1B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395" y="2029102"/>
            <a:ext cx="520263" cy="520263"/>
          </a:xfrm>
          <a:prstGeom prst="rect">
            <a:avLst/>
          </a:prstGeom>
        </p:spPr>
      </p:pic>
      <p:sp>
        <p:nvSpPr>
          <p:cNvPr id="9" name="Left-right Arrow 8">
            <a:extLst>
              <a:ext uri="{FF2B5EF4-FFF2-40B4-BE49-F238E27FC236}">
                <a16:creationId xmlns:a16="http://schemas.microsoft.com/office/drawing/2014/main" id="{20CCAA9C-0354-474C-B578-7B064A0AE2E3}"/>
              </a:ext>
            </a:extLst>
          </p:cNvPr>
          <p:cNvSpPr/>
          <p:nvPr/>
        </p:nvSpPr>
        <p:spPr>
          <a:xfrm>
            <a:off x="9289176" y="2122212"/>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248C27-7244-4C4D-981A-9B5CD09BAB1C}"/>
              </a:ext>
            </a:extLst>
          </p:cNvPr>
          <p:cNvSpPr txBox="1"/>
          <p:nvPr/>
        </p:nvSpPr>
        <p:spPr>
          <a:xfrm>
            <a:off x="10016901" y="2115204"/>
            <a:ext cx="1239520" cy="520263"/>
          </a:xfrm>
          <a:prstGeom prst="rect">
            <a:avLst/>
          </a:prstGeom>
        </p:spPr>
        <p:txBody>
          <a:bodyPr vert="horz" wrap="none" lIns="0" tIns="0" rIns="0" bIns="0" rtlCol="0" anchor="t" anchorCtr="0">
            <a:normAutofit/>
          </a:bodyPr>
          <a:lstStyle/>
          <a:p>
            <a:pPr algn="ctr"/>
            <a:r>
              <a:rPr lang="en-US" sz="1400" dirty="0"/>
              <a:t>Flight </a:t>
            </a:r>
          </a:p>
          <a:p>
            <a:pPr algn="ctr"/>
            <a:r>
              <a:rPr lang="en-US" sz="1400" dirty="0"/>
              <a:t>database</a:t>
            </a:r>
          </a:p>
        </p:txBody>
      </p:sp>
      <p:sp>
        <p:nvSpPr>
          <p:cNvPr id="12" name="Rectangle 11">
            <a:extLst>
              <a:ext uri="{FF2B5EF4-FFF2-40B4-BE49-F238E27FC236}">
                <a16:creationId xmlns:a16="http://schemas.microsoft.com/office/drawing/2014/main" id="{EA11728D-A411-7C46-8166-C6D35F37FA58}"/>
              </a:ext>
            </a:extLst>
          </p:cNvPr>
          <p:cNvSpPr/>
          <p:nvPr/>
        </p:nvSpPr>
        <p:spPr>
          <a:xfrm>
            <a:off x="8208545" y="2029102"/>
            <a:ext cx="953742" cy="537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Flight </a:t>
            </a:r>
          </a:p>
          <a:p>
            <a:pPr algn="ctr"/>
            <a:r>
              <a:rPr lang="en-US" sz="1400" dirty="0">
                <a:solidFill>
                  <a:schemeClr val="tx1"/>
                </a:solidFill>
              </a:rPr>
              <a:t>service</a:t>
            </a:r>
          </a:p>
        </p:txBody>
      </p:sp>
      <p:sp>
        <p:nvSpPr>
          <p:cNvPr id="14" name="TextBox 13">
            <a:extLst>
              <a:ext uri="{FF2B5EF4-FFF2-40B4-BE49-F238E27FC236}">
                <a16:creationId xmlns:a16="http://schemas.microsoft.com/office/drawing/2014/main" id="{D8C97A1A-587F-6E4D-B1B4-425174098C02}"/>
              </a:ext>
            </a:extLst>
          </p:cNvPr>
          <p:cNvSpPr txBox="1"/>
          <p:nvPr/>
        </p:nvSpPr>
        <p:spPr>
          <a:xfrm>
            <a:off x="6528373" y="1808978"/>
            <a:ext cx="1239520" cy="314218"/>
          </a:xfrm>
          <a:prstGeom prst="rect">
            <a:avLst/>
          </a:prstGeom>
        </p:spPr>
        <p:txBody>
          <a:bodyPr vert="horz" wrap="none" lIns="0" tIns="0" rIns="0" bIns="0" rtlCol="0" anchor="t" anchorCtr="0">
            <a:normAutofit/>
          </a:bodyPr>
          <a:lstStyle/>
          <a:p>
            <a:pPr algn="ctr"/>
            <a:r>
              <a:rPr lang="en-US" sz="1400" dirty="0"/>
              <a:t>Java</a:t>
            </a:r>
          </a:p>
        </p:txBody>
      </p:sp>
      <p:sp>
        <p:nvSpPr>
          <p:cNvPr id="15" name="Left-right Arrow 14">
            <a:extLst>
              <a:ext uri="{FF2B5EF4-FFF2-40B4-BE49-F238E27FC236}">
                <a16:creationId xmlns:a16="http://schemas.microsoft.com/office/drawing/2014/main" id="{A92FCF0D-A492-224C-84F4-78A2AB8A0377}"/>
              </a:ext>
            </a:extLst>
          </p:cNvPr>
          <p:cNvSpPr/>
          <p:nvPr/>
        </p:nvSpPr>
        <p:spPr>
          <a:xfrm>
            <a:off x="7521336" y="2122212"/>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B55884B4-9FE3-0948-9B6C-3EEA89B9424A}"/>
              </a:ext>
            </a:extLst>
          </p:cNvPr>
          <p:cNvSpPr/>
          <p:nvPr/>
        </p:nvSpPr>
        <p:spPr>
          <a:xfrm>
            <a:off x="10066260" y="3234682"/>
            <a:ext cx="1120483" cy="90992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Puzzle">
            <a:extLst>
              <a:ext uri="{FF2B5EF4-FFF2-40B4-BE49-F238E27FC236}">
                <a16:creationId xmlns:a16="http://schemas.microsoft.com/office/drawing/2014/main" id="{C21B7343-9B37-C54A-9D8A-1FC994D36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395" y="3471365"/>
            <a:ext cx="520263" cy="520263"/>
          </a:xfrm>
          <a:prstGeom prst="rect">
            <a:avLst/>
          </a:prstGeom>
        </p:spPr>
      </p:pic>
      <p:sp>
        <p:nvSpPr>
          <p:cNvPr id="19" name="Left-right Arrow 18">
            <a:extLst>
              <a:ext uri="{FF2B5EF4-FFF2-40B4-BE49-F238E27FC236}">
                <a16:creationId xmlns:a16="http://schemas.microsoft.com/office/drawing/2014/main" id="{1CCB01D0-0AD9-114C-8D67-C8EBC6388009}"/>
              </a:ext>
            </a:extLst>
          </p:cNvPr>
          <p:cNvSpPr/>
          <p:nvPr/>
        </p:nvSpPr>
        <p:spPr>
          <a:xfrm>
            <a:off x="9289176"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704B919-408F-2F43-B048-332DFB00F8A3}"/>
              </a:ext>
            </a:extLst>
          </p:cNvPr>
          <p:cNvSpPr txBox="1"/>
          <p:nvPr/>
        </p:nvSpPr>
        <p:spPr>
          <a:xfrm>
            <a:off x="10016901" y="3557467"/>
            <a:ext cx="1239520" cy="520263"/>
          </a:xfrm>
          <a:prstGeom prst="rect">
            <a:avLst/>
          </a:prstGeom>
        </p:spPr>
        <p:txBody>
          <a:bodyPr vert="horz" wrap="none" lIns="0" tIns="0" rIns="0" bIns="0" rtlCol="0" anchor="t" anchorCtr="0">
            <a:normAutofit/>
          </a:bodyPr>
          <a:lstStyle/>
          <a:p>
            <a:pPr algn="ctr"/>
            <a:r>
              <a:rPr lang="en-US" sz="1400" dirty="0"/>
              <a:t>Hotels </a:t>
            </a:r>
          </a:p>
          <a:p>
            <a:pPr algn="ctr"/>
            <a:r>
              <a:rPr lang="en-US" sz="1400" dirty="0"/>
              <a:t>database</a:t>
            </a:r>
          </a:p>
        </p:txBody>
      </p:sp>
      <p:sp>
        <p:nvSpPr>
          <p:cNvPr id="21" name="Rectangle 20">
            <a:extLst>
              <a:ext uri="{FF2B5EF4-FFF2-40B4-BE49-F238E27FC236}">
                <a16:creationId xmlns:a16="http://schemas.microsoft.com/office/drawing/2014/main" id="{28129C6B-F267-1541-8FA7-9902498D5446}"/>
              </a:ext>
            </a:extLst>
          </p:cNvPr>
          <p:cNvSpPr/>
          <p:nvPr/>
        </p:nvSpPr>
        <p:spPr>
          <a:xfrm>
            <a:off x="8208545" y="3471365"/>
            <a:ext cx="953742" cy="537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Hotel </a:t>
            </a:r>
          </a:p>
          <a:p>
            <a:pPr algn="ctr"/>
            <a:r>
              <a:rPr lang="en-US" sz="1400" dirty="0">
                <a:solidFill>
                  <a:schemeClr val="tx1"/>
                </a:solidFill>
              </a:rPr>
              <a:t>service</a:t>
            </a:r>
          </a:p>
        </p:txBody>
      </p:sp>
      <p:sp>
        <p:nvSpPr>
          <p:cNvPr id="22" name="TextBox 21">
            <a:extLst>
              <a:ext uri="{FF2B5EF4-FFF2-40B4-BE49-F238E27FC236}">
                <a16:creationId xmlns:a16="http://schemas.microsoft.com/office/drawing/2014/main" id="{54BAD979-1944-774B-A5B1-8B67D997E684}"/>
              </a:ext>
            </a:extLst>
          </p:cNvPr>
          <p:cNvSpPr txBox="1"/>
          <p:nvPr/>
        </p:nvSpPr>
        <p:spPr>
          <a:xfrm>
            <a:off x="6528373" y="3251241"/>
            <a:ext cx="1239520" cy="314218"/>
          </a:xfrm>
          <a:prstGeom prst="rect">
            <a:avLst/>
          </a:prstGeom>
        </p:spPr>
        <p:txBody>
          <a:bodyPr vert="horz" wrap="none" lIns="0" tIns="0" rIns="0" bIns="0" rtlCol="0" anchor="t" anchorCtr="0">
            <a:normAutofit/>
          </a:bodyPr>
          <a:lstStyle/>
          <a:p>
            <a:pPr algn="ctr"/>
            <a:r>
              <a:rPr lang="en-US" sz="1400" dirty="0" err="1"/>
              <a:t>.Net</a:t>
            </a:r>
            <a:endParaRPr lang="en-US" sz="1400" dirty="0"/>
          </a:p>
        </p:txBody>
      </p:sp>
      <p:sp>
        <p:nvSpPr>
          <p:cNvPr id="23" name="Left-right Arrow 22">
            <a:extLst>
              <a:ext uri="{FF2B5EF4-FFF2-40B4-BE49-F238E27FC236}">
                <a16:creationId xmlns:a16="http://schemas.microsoft.com/office/drawing/2014/main" id="{70103C47-FD25-8E42-8CEF-A32B7D2F076F}"/>
              </a:ext>
            </a:extLst>
          </p:cNvPr>
          <p:cNvSpPr/>
          <p:nvPr/>
        </p:nvSpPr>
        <p:spPr>
          <a:xfrm>
            <a:off x="7521336"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F4D9EE4E-5E2B-F847-80E9-06B1BCDC38B0}"/>
              </a:ext>
            </a:extLst>
          </p:cNvPr>
          <p:cNvSpPr/>
          <p:nvPr/>
        </p:nvSpPr>
        <p:spPr>
          <a:xfrm>
            <a:off x="10066260" y="4708339"/>
            <a:ext cx="1120483" cy="90992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Puzzle">
            <a:extLst>
              <a:ext uri="{FF2B5EF4-FFF2-40B4-BE49-F238E27FC236}">
                <a16:creationId xmlns:a16="http://schemas.microsoft.com/office/drawing/2014/main" id="{E902AA80-53AB-8B4E-B95E-5FDFFC6C2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395" y="4945022"/>
            <a:ext cx="520263" cy="520263"/>
          </a:xfrm>
          <a:prstGeom prst="rect">
            <a:avLst/>
          </a:prstGeom>
        </p:spPr>
      </p:pic>
      <p:sp>
        <p:nvSpPr>
          <p:cNvPr id="26" name="Left-right Arrow 25">
            <a:extLst>
              <a:ext uri="{FF2B5EF4-FFF2-40B4-BE49-F238E27FC236}">
                <a16:creationId xmlns:a16="http://schemas.microsoft.com/office/drawing/2014/main" id="{41AD8126-D069-1D44-A060-63BA1E994146}"/>
              </a:ext>
            </a:extLst>
          </p:cNvPr>
          <p:cNvSpPr/>
          <p:nvPr/>
        </p:nvSpPr>
        <p:spPr>
          <a:xfrm>
            <a:off x="9289176" y="5038132"/>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CC48D1A-917A-F64E-BD6E-DD38F1BE6A3B}"/>
              </a:ext>
            </a:extLst>
          </p:cNvPr>
          <p:cNvSpPr txBox="1"/>
          <p:nvPr/>
        </p:nvSpPr>
        <p:spPr>
          <a:xfrm>
            <a:off x="10016901" y="5031124"/>
            <a:ext cx="1239520" cy="520263"/>
          </a:xfrm>
          <a:prstGeom prst="rect">
            <a:avLst/>
          </a:prstGeom>
        </p:spPr>
        <p:txBody>
          <a:bodyPr vert="horz" wrap="none" lIns="0" tIns="0" rIns="0" bIns="0" rtlCol="0" anchor="t" anchorCtr="0">
            <a:normAutofit/>
          </a:bodyPr>
          <a:lstStyle/>
          <a:p>
            <a:pPr algn="ctr"/>
            <a:r>
              <a:rPr lang="en-US" sz="1400" dirty="0"/>
              <a:t>Trips </a:t>
            </a:r>
          </a:p>
          <a:p>
            <a:pPr algn="ctr"/>
            <a:r>
              <a:rPr lang="en-US" sz="1400" dirty="0"/>
              <a:t>database</a:t>
            </a:r>
          </a:p>
        </p:txBody>
      </p:sp>
      <p:sp>
        <p:nvSpPr>
          <p:cNvPr id="28" name="Rectangle 27">
            <a:extLst>
              <a:ext uri="{FF2B5EF4-FFF2-40B4-BE49-F238E27FC236}">
                <a16:creationId xmlns:a16="http://schemas.microsoft.com/office/drawing/2014/main" id="{8312752D-0D7C-0749-9344-2259CB9C6FB4}"/>
              </a:ext>
            </a:extLst>
          </p:cNvPr>
          <p:cNvSpPr/>
          <p:nvPr/>
        </p:nvSpPr>
        <p:spPr>
          <a:xfrm>
            <a:off x="8208545" y="4868221"/>
            <a:ext cx="953742" cy="7500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Trips search </a:t>
            </a:r>
          </a:p>
          <a:p>
            <a:pPr algn="ctr"/>
            <a:r>
              <a:rPr lang="en-US" sz="1400" dirty="0">
                <a:solidFill>
                  <a:schemeClr val="tx1"/>
                </a:solidFill>
              </a:rPr>
              <a:t>service</a:t>
            </a:r>
          </a:p>
        </p:txBody>
      </p:sp>
      <p:sp>
        <p:nvSpPr>
          <p:cNvPr id="29" name="TextBox 28">
            <a:extLst>
              <a:ext uri="{FF2B5EF4-FFF2-40B4-BE49-F238E27FC236}">
                <a16:creationId xmlns:a16="http://schemas.microsoft.com/office/drawing/2014/main" id="{18C5508B-0C3D-7248-923A-A9ED215234B8}"/>
              </a:ext>
            </a:extLst>
          </p:cNvPr>
          <p:cNvSpPr txBox="1"/>
          <p:nvPr/>
        </p:nvSpPr>
        <p:spPr>
          <a:xfrm>
            <a:off x="6528373" y="4724898"/>
            <a:ext cx="1239520" cy="314218"/>
          </a:xfrm>
          <a:prstGeom prst="rect">
            <a:avLst/>
          </a:prstGeom>
        </p:spPr>
        <p:txBody>
          <a:bodyPr vert="horz" wrap="none" lIns="0" tIns="0" rIns="0" bIns="0" rtlCol="0" anchor="t" anchorCtr="0">
            <a:normAutofit/>
          </a:bodyPr>
          <a:lstStyle/>
          <a:p>
            <a:pPr algn="ctr"/>
            <a:r>
              <a:rPr lang="en-US" sz="1400" dirty="0"/>
              <a:t>Java</a:t>
            </a:r>
          </a:p>
        </p:txBody>
      </p:sp>
      <p:sp>
        <p:nvSpPr>
          <p:cNvPr id="30" name="Left-right Arrow 29">
            <a:extLst>
              <a:ext uri="{FF2B5EF4-FFF2-40B4-BE49-F238E27FC236}">
                <a16:creationId xmlns:a16="http://schemas.microsoft.com/office/drawing/2014/main" id="{7F7B298C-5411-8149-B53F-BE2ED07EAC34}"/>
              </a:ext>
            </a:extLst>
          </p:cNvPr>
          <p:cNvSpPr/>
          <p:nvPr/>
        </p:nvSpPr>
        <p:spPr>
          <a:xfrm>
            <a:off x="7521336" y="5038132"/>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C637DF0-BA1F-C64C-B4BE-37A9A3192589}"/>
              </a:ext>
            </a:extLst>
          </p:cNvPr>
          <p:cNvSpPr txBox="1"/>
          <p:nvPr/>
        </p:nvSpPr>
        <p:spPr>
          <a:xfrm>
            <a:off x="6886447" y="6121783"/>
            <a:ext cx="0" cy="0"/>
          </a:xfrm>
          <a:prstGeom prst="rect">
            <a:avLst/>
          </a:prstGeom>
        </p:spPr>
        <p:txBody>
          <a:bodyPr vert="horz" wrap="none" lIns="0" tIns="0" rIns="0" bIns="0" rtlCol="0" anchor="t" anchorCtr="0">
            <a:normAutofit fontScale="25000" lnSpcReduction="20000"/>
          </a:bodyPr>
          <a:lstStyle/>
          <a:p>
            <a:pPr algn="l"/>
            <a:endParaRPr lang="en-US" dirty="0"/>
          </a:p>
        </p:txBody>
      </p:sp>
      <p:pic>
        <p:nvPicPr>
          <p:cNvPr id="33" name="Graphic 32" descr="Web design">
            <a:extLst>
              <a:ext uri="{FF2B5EF4-FFF2-40B4-BE49-F238E27FC236}">
                <a16:creationId xmlns:a16="http://schemas.microsoft.com/office/drawing/2014/main" id="{3E0F012A-1CB4-094C-BF59-7B54869CF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3329" y="3283050"/>
            <a:ext cx="914400" cy="914400"/>
          </a:xfrm>
          <a:prstGeom prst="rect">
            <a:avLst/>
          </a:prstGeom>
        </p:spPr>
      </p:pic>
      <p:sp>
        <p:nvSpPr>
          <p:cNvPr id="34" name="TextBox 33">
            <a:extLst>
              <a:ext uri="{FF2B5EF4-FFF2-40B4-BE49-F238E27FC236}">
                <a16:creationId xmlns:a16="http://schemas.microsoft.com/office/drawing/2014/main" id="{FE92380E-F7D2-C54C-88E7-546F9D35B40C}"/>
              </a:ext>
            </a:extLst>
          </p:cNvPr>
          <p:cNvSpPr txBox="1"/>
          <p:nvPr/>
        </p:nvSpPr>
        <p:spPr>
          <a:xfrm>
            <a:off x="4906421" y="4204635"/>
            <a:ext cx="1239520" cy="520263"/>
          </a:xfrm>
          <a:prstGeom prst="rect">
            <a:avLst/>
          </a:prstGeom>
        </p:spPr>
        <p:txBody>
          <a:bodyPr vert="horz" wrap="none" lIns="0" tIns="0" rIns="0" bIns="0" rtlCol="0" anchor="t" anchorCtr="0">
            <a:normAutofit/>
          </a:bodyPr>
          <a:lstStyle/>
          <a:p>
            <a:pPr algn="ctr"/>
            <a:r>
              <a:rPr lang="en-US" sz="1400" dirty="0"/>
              <a:t>API</a:t>
            </a:r>
          </a:p>
          <a:p>
            <a:pPr algn="ctr"/>
            <a:r>
              <a:rPr lang="en-US" sz="1400" dirty="0"/>
              <a:t>Gateway</a:t>
            </a:r>
          </a:p>
        </p:txBody>
      </p:sp>
      <p:sp>
        <p:nvSpPr>
          <p:cNvPr id="36" name="TextBox 35">
            <a:extLst>
              <a:ext uri="{FF2B5EF4-FFF2-40B4-BE49-F238E27FC236}">
                <a16:creationId xmlns:a16="http://schemas.microsoft.com/office/drawing/2014/main" id="{4FEB9CFD-2CC8-C548-A27F-709B8D7B7E22}"/>
              </a:ext>
            </a:extLst>
          </p:cNvPr>
          <p:cNvSpPr txBox="1"/>
          <p:nvPr/>
        </p:nvSpPr>
        <p:spPr>
          <a:xfrm>
            <a:off x="3250341" y="4204635"/>
            <a:ext cx="1239520" cy="520263"/>
          </a:xfrm>
          <a:prstGeom prst="rect">
            <a:avLst/>
          </a:prstGeom>
        </p:spPr>
        <p:txBody>
          <a:bodyPr vert="horz" wrap="none" lIns="0" tIns="0" rIns="0" bIns="0" rtlCol="0" anchor="t" anchorCtr="0">
            <a:normAutofit/>
          </a:bodyPr>
          <a:lstStyle/>
          <a:p>
            <a:pPr algn="ctr"/>
            <a:r>
              <a:rPr lang="en-US" sz="1400" dirty="0"/>
              <a:t>UI</a:t>
            </a:r>
          </a:p>
        </p:txBody>
      </p:sp>
      <p:pic>
        <p:nvPicPr>
          <p:cNvPr id="38" name="Graphic 37" descr="Internet">
            <a:extLst>
              <a:ext uri="{FF2B5EF4-FFF2-40B4-BE49-F238E27FC236}">
                <a16:creationId xmlns:a16="http://schemas.microsoft.com/office/drawing/2014/main" id="{D392F403-6CAF-494C-80D3-BB2C3379FA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9179" y="3274296"/>
            <a:ext cx="914400" cy="914400"/>
          </a:xfrm>
          <a:prstGeom prst="rect">
            <a:avLst/>
          </a:prstGeom>
        </p:spPr>
      </p:pic>
      <p:pic>
        <p:nvPicPr>
          <p:cNvPr id="40" name="Graphic 39" descr="Network diagram">
            <a:extLst>
              <a:ext uri="{FF2B5EF4-FFF2-40B4-BE49-F238E27FC236}">
                <a16:creationId xmlns:a16="http://schemas.microsoft.com/office/drawing/2014/main" id="{7910A606-08E7-7640-BFC7-436811D5DE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56608" y="3274296"/>
            <a:ext cx="914400" cy="914400"/>
          </a:xfrm>
          <a:prstGeom prst="rect">
            <a:avLst/>
          </a:prstGeom>
        </p:spPr>
      </p:pic>
      <p:sp>
        <p:nvSpPr>
          <p:cNvPr id="41" name="TextBox 40">
            <a:extLst>
              <a:ext uri="{FF2B5EF4-FFF2-40B4-BE49-F238E27FC236}">
                <a16:creationId xmlns:a16="http://schemas.microsoft.com/office/drawing/2014/main" id="{8C99C896-4C39-5240-B461-4C7DBA080713}"/>
              </a:ext>
            </a:extLst>
          </p:cNvPr>
          <p:cNvSpPr txBox="1"/>
          <p:nvPr/>
        </p:nvSpPr>
        <p:spPr>
          <a:xfrm>
            <a:off x="1777205" y="4204635"/>
            <a:ext cx="1239520" cy="520263"/>
          </a:xfrm>
          <a:prstGeom prst="rect">
            <a:avLst/>
          </a:prstGeom>
        </p:spPr>
        <p:txBody>
          <a:bodyPr vert="horz" wrap="none" lIns="0" tIns="0" rIns="0" bIns="0" rtlCol="0" anchor="t" anchorCtr="0">
            <a:normAutofit/>
          </a:bodyPr>
          <a:lstStyle/>
          <a:p>
            <a:pPr algn="ctr"/>
            <a:r>
              <a:rPr lang="en-US" sz="1400" dirty="0"/>
              <a:t>Elastic</a:t>
            </a:r>
          </a:p>
          <a:p>
            <a:pPr algn="ctr"/>
            <a:r>
              <a:rPr lang="en-US" sz="1400" dirty="0"/>
              <a:t>Load Balancing</a:t>
            </a:r>
          </a:p>
        </p:txBody>
      </p:sp>
      <p:pic>
        <p:nvPicPr>
          <p:cNvPr id="43" name="Graphic 42" descr="Cloud Computing">
            <a:extLst>
              <a:ext uri="{FF2B5EF4-FFF2-40B4-BE49-F238E27FC236}">
                <a16:creationId xmlns:a16="http://schemas.microsoft.com/office/drawing/2014/main" id="{5C3C9506-800C-4C43-B415-694BD854FD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7769" y="3228544"/>
            <a:ext cx="914400" cy="914400"/>
          </a:xfrm>
          <a:prstGeom prst="rect">
            <a:avLst/>
          </a:prstGeom>
        </p:spPr>
      </p:pic>
      <p:sp>
        <p:nvSpPr>
          <p:cNvPr id="44" name="TextBox 43">
            <a:extLst>
              <a:ext uri="{FF2B5EF4-FFF2-40B4-BE49-F238E27FC236}">
                <a16:creationId xmlns:a16="http://schemas.microsoft.com/office/drawing/2014/main" id="{885A7989-B14A-1349-89FC-32BD004C3C6A}"/>
              </a:ext>
            </a:extLst>
          </p:cNvPr>
          <p:cNvSpPr txBox="1"/>
          <p:nvPr/>
        </p:nvSpPr>
        <p:spPr>
          <a:xfrm>
            <a:off x="101883" y="4204635"/>
            <a:ext cx="1239520" cy="520263"/>
          </a:xfrm>
          <a:prstGeom prst="rect">
            <a:avLst/>
          </a:prstGeom>
        </p:spPr>
        <p:txBody>
          <a:bodyPr vert="horz" wrap="none" lIns="0" tIns="0" rIns="0" bIns="0" rtlCol="0" anchor="t" anchorCtr="0">
            <a:normAutofit/>
          </a:bodyPr>
          <a:lstStyle/>
          <a:p>
            <a:pPr algn="ctr"/>
            <a:r>
              <a:rPr lang="en-US" sz="1400" dirty="0"/>
              <a:t>Web</a:t>
            </a:r>
          </a:p>
        </p:txBody>
      </p:sp>
      <p:sp>
        <p:nvSpPr>
          <p:cNvPr id="45" name="Left-right Arrow 44">
            <a:extLst>
              <a:ext uri="{FF2B5EF4-FFF2-40B4-BE49-F238E27FC236}">
                <a16:creationId xmlns:a16="http://schemas.microsoft.com/office/drawing/2014/main" id="{A7F6745A-D538-7B44-A715-E6347A928D58}"/>
              </a:ext>
            </a:extLst>
          </p:cNvPr>
          <p:cNvSpPr/>
          <p:nvPr/>
        </p:nvSpPr>
        <p:spPr>
          <a:xfrm>
            <a:off x="6088776"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right Arrow 45">
            <a:extLst>
              <a:ext uri="{FF2B5EF4-FFF2-40B4-BE49-F238E27FC236}">
                <a16:creationId xmlns:a16="http://schemas.microsoft.com/office/drawing/2014/main" id="{B8F5B500-1883-CF41-AD42-82AE69671960}"/>
              </a:ext>
            </a:extLst>
          </p:cNvPr>
          <p:cNvSpPr/>
          <p:nvPr/>
        </p:nvSpPr>
        <p:spPr>
          <a:xfrm>
            <a:off x="4422536"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eft-right Arrow 46">
            <a:extLst>
              <a:ext uri="{FF2B5EF4-FFF2-40B4-BE49-F238E27FC236}">
                <a16:creationId xmlns:a16="http://schemas.microsoft.com/office/drawing/2014/main" id="{F376D21A-8D36-8A48-B1C8-40C2EC0DA598}"/>
              </a:ext>
            </a:extLst>
          </p:cNvPr>
          <p:cNvSpPr/>
          <p:nvPr/>
        </p:nvSpPr>
        <p:spPr>
          <a:xfrm>
            <a:off x="2818865"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eft-right Arrow 47">
            <a:extLst>
              <a:ext uri="{FF2B5EF4-FFF2-40B4-BE49-F238E27FC236}">
                <a16:creationId xmlns:a16="http://schemas.microsoft.com/office/drawing/2014/main" id="{33500F21-46A3-1644-AD52-71684E3D5D35}"/>
              </a:ext>
            </a:extLst>
          </p:cNvPr>
          <p:cNvSpPr/>
          <p:nvPr/>
        </p:nvSpPr>
        <p:spPr>
          <a:xfrm>
            <a:off x="1365985" y="3564475"/>
            <a:ext cx="600836"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eft-right Arrow 48">
            <a:extLst>
              <a:ext uri="{FF2B5EF4-FFF2-40B4-BE49-F238E27FC236}">
                <a16:creationId xmlns:a16="http://schemas.microsoft.com/office/drawing/2014/main" id="{59579D55-6A03-7E44-8043-7AC71C4F26BF}"/>
              </a:ext>
            </a:extLst>
          </p:cNvPr>
          <p:cNvSpPr/>
          <p:nvPr/>
        </p:nvSpPr>
        <p:spPr>
          <a:xfrm rot="18454985">
            <a:off x="5929392" y="2756294"/>
            <a:ext cx="1115821"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eft-right Arrow 49">
            <a:extLst>
              <a:ext uri="{FF2B5EF4-FFF2-40B4-BE49-F238E27FC236}">
                <a16:creationId xmlns:a16="http://schemas.microsoft.com/office/drawing/2014/main" id="{5FB0DAFE-5157-0743-94AB-E5690DFF629B}"/>
              </a:ext>
            </a:extLst>
          </p:cNvPr>
          <p:cNvSpPr/>
          <p:nvPr/>
        </p:nvSpPr>
        <p:spPr>
          <a:xfrm rot="2700000">
            <a:off x="5941229" y="4370207"/>
            <a:ext cx="1115821" cy="35155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37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EAE3-A8B8-4408-8BC5-10932E47ACAF}"/>
              </a:ext>
            </a:extLst>
          </p:cNvPr>
          <p:cNvSpPr>
            <a:spLocks noGrp="1"/>
          </p:cNvSpPr>
          <p:nvPr>
            <p:ph type="title"/>
          </p:nvPr>
        </p:nvSpPr>
        <p:spPr>
          <a:xfrm>
            <a:off x="377541" y="369218"/>
            <a:ext cx="11436917" cy="687615"/>
          </a:xfrm>
        </p:spPr>
        <p:txBody>
          <a:bodyPr>
            <a:normAutofit fontScale="90000"/>
          </a:bodyPr>
          <a:lstStyle/>
          <a:p>
            <a:r>
              <a:rPr lang="en-GB" dirty="0"/>
              <a:t>Polyglot Cont. NoSQL</a:t>
            </a:r>
            <a:br>
              <a:rPr lang="en-GB" dirty="0"/>
            </a:br>
            <a:endParaRPr lang="en-GB" dirty="0"/>
          </a:p>
        </p:txBody>
      </p:sp>
      <p:graphicFrame>
        <p:nvGraphicFramePr>
          <p:cNvPr id="7" name="Table 6">
            <a:extLst>
              <a:ext uri="{FF2B5EF4-FFF2-40B4-BE49-F238E27FC236}">
                <a16:creationId xmlns:a16="http://schemas.microsoft.com/office/drawing/2014/main" id="{0CAC3D06-BBF3-3445-89C6-B8DE09835BAB}"/>
              </a:ext>
            </a:extLst>
          </p:cNvPr>
          <p:cNvGraphicFramePr>
            <a:graphicFrameLocks noGrp="1"/>
          </p:cNvGraphicFramePr>
          <p:nvPr>
            <p:extLst>
              <p:ext uri="{D42A27DB-BD31-4B8C-83A1-F6EECF244321}">
                <p14:modId xmlns:p14="http://schemas.microsoft.com/office/powerpoint/2010/main" val="1157085568"/>
              </p:ext>
            </p:extLst>
          </p:nvPr>
        </p:nvGraphicFramePr>
        <p:xfrm>
          <a:off x="1034772" y="1648606"/>
          <a:ext cx="9952316" cy="4009244"/>
        </p:xfrm>
        <a:graphic>
          <a:graphicData uri="http://schemas.openxmlformats.org/drawingml/2006/table">
            <a:tbl>
              <a:tblPr firstRow="1" bandRow="1">
                <a:tableStyleId>{B301B821-A1FF-4177-AEE7-76D212191A09}</a:tableStyleId>
              </a:tblPr>
              <a:tblGrid>
                <a:gridCol w="4976158">
                  <a:extLst>
                    <a:ext uri="{9D8B030D-6E8A-4147-A177-3AD203B41FA5}">
                      <a16:colId xmlns:a16="http://schemas.microsoft.com/office/drawing/2014/main" val="3822642761"/>
                    </a:ext>
                  </a:extLst>
                </a:gridCol>
                <a:gridCol w="4976158">
                  <a:extLst>
                    <a:ext uri="{9D8B030D-6E8A-4147-A177-3AD203B41FA5}">
                      <a16:colId xmlns:a16="http://schemas.microsoft.com/office/drawing/2014/main" val="3003544171"/>
                    </a:ext>
                  </a:extLst>
                </a:gridCol>
              </a:tblGrid>
              <a:tr h="501711">
                <a:tc>
                  <a:txBody>
                    <a:bodyPr/>
                    <a:lstStyle/>
                    <a:p>
                      <a:pPr algn="ctr">
                        <a:lnSpc>
                          <a:spcPct val="100000"/>
                        </a:lnSpc>
                      </a:pPr>
                      <a:r>
                        <a:rPr lang="en-US" dirty="0"/>
                        <a:t>SQL</a:t>
                      </a:r>
                    </a:p>
                  </a:txBody>
                  <a:tcPr anchor="ctr"/>
                </a:tc>
                <a:tc>
                  <a:txBody>
                    <a:bodyPr/>
                    <a:lstStyle/>
                    <a:p>
                      <a:pPr algn="ctr"/>
                      <a:r>
                        <a:rPr lang="en-US" dirty="0"/>
                        <a:t>NoSQL</a:t>
                      </a:r>
                    </a:p>
                  </a:txBody>
                  <a:tcPr anchor="ctr"/>
                </a:tc>
                <a:extLst>
                  <a:ext uri="{0D108BD9-81ED-4DB2-BD59-A6C34878D82A}">
                    <a16:rowId xmlns:a16="http://schemas.microsoft.com/office/drawing/2014/main" val="4162316811"/>
                  </a:ext>
                </a:extLst>
              </a:tr>
              <a:tr h="501711">
                <a:tc>
                  <a:txBody>
                    <a:bodyPr/>
                    <a:lstStyle/>
                    <a:p>
                      <a:pPr algn="ctr">
                        <a:lnSpc>
                          <a:spcPct val="100000"/>
                        </a:lnSpc>
                      </a:pPr>
                      <a:r>
                        <a:rPr lang="en-US" dirty="0"/>
                        <a:t>Optimized for </a:t>
                      </a:r>
                      <a:r>
                        <a:rPr lang="en-US" u="sng" dirty="0"/>
                        <a:t>storage</a:t>
                      </a:r>
                      <a:r>
                        <a:rPr lang="en-US" dirty="0"/>
                        <a:t> </a:t>
                      </a:r>
                    </a:p>
                  </a:txBody>
                  <a:tcPr anchor="ctr"/>
                </a:tc>
                <a:tc>
                  <a:txBody>
                    <a:bodyPr/>
                    <a:lstStyle/>
                    <a:p>
                      <a:pPr algn="ctr"/>
                      <a:r>
                        <a:rPr lang="en-US" dirty="0"/>
                        <a:t>Optimized for </a:t>
                      </a:r>
                      <a:r>
                        <a:rPr lang="en-US" u="sng" dirty="0"/>
                        <a:t>compute</a:t>
                      </a:r>
                    </a:p>
                  </a:txBody>
                  <a:tcPr anchor="ctr"/>
                </a:tc>
                <a:extLst>
                  <a:ext uri="{0D108BD9-81ED-4DB2-BD59-A6C34878D82A}">
                    <a16:rowId xmlns:a16="http://schemas.microsoft.com/office/drawing/2014/main" val="3306311777"/>
                  </a:ext>
                </a:extLst>
              </a:tr>
              <a:tr h="645070">
                <a:tc>
                  <a:txBody>
                    <a:bodyPr/>
                    <a:lstStyle/>
                    <a:p>
                      <a:pPr algn="ctr">
                        <a:lnSpc>
                          <a:spcPct val="100000"/>
                        </a:lnSpc>
                      </a:pPr>
                      <a:r>
                        <a:rPr lang="en-US" dirty="0"/>
                        <a:t>Normalized/relational</a:t>
                      </a:r>
                    </a:p>
                  </a:txBody>
                  <a:tcPr anchor="ctr"/>
                </a:tc>
                <a:tc>
                  <a:txBody>
                    <a:bodyPr/>
                    <a:lstStyle/>
                    <a:p>
                      <a:pPr algn="ctr"/>
                      <a:r>
                        <a:rPr lang="en-US" dirty="0"/>
                        <a:t>Denormalized/hierarchical</a:t>
                      </a:r>
                    </a:p>
                  </a:txBody>
                  <a:tcPr anchor="ctr"/>
                </a:tc>
                <a:extLst>
                  <a:ext uri="{0D108BD9-81ED-4DB2-BD59-A6C34878D82A}">
                    <a16:rowId xmlns:a16="http://schemas.microsoft.com/office/drawing/2014/main" val="3203864900"/>
                  </a:ext>
                </a:extLst>
              </a:tr>
              <a:tr h="501711">
                <a:tc>
                  <a:txBody>
                    <a:bodyPr/>
                    <a:lstStyle/>
                    <a:p>
                      <a:pPr algn="ctr">
                        <a:lnSpc>
                          <a:spcPct val="100000"/>
                        </a:lnSpc>
                      </a:pPr>
                      <a:r>
                        <a:rPr lang="en-US" dirty="0"/>
                        <a:t>Ad hoc queries</a:t>
                      </a:r>
                    </a:p>
                  </a:txBody>
                  <a:tcPr anchor="ctr"/>
                </a:tc>
                <a:tc>
                  <a:txBody>
                    <a:bodyPr/>
                    <a:lstStyle/>
                    <a:p>
                      <a:pPr algn="ctr"/>
                      <a:r>
                        <a:rPr lang="en-US" dirty="0"/>
                        <a:t>Instantiated views</a:t>
                      </a:r>
                    </a:p>
                  </a:txBody>
                  <a:tcPr anchor="ctr"/>
                </a:tc>
                <a:extLst>
                  <a:ext uri="{0D108BD9-81ED-4DB2-BD59-A6C34878D82A}">
                    <a16:rowId xmlns:a16="http://schemas.microsoft.com/office/drawing/2014/main" val="1042449772"/>
                  </a:ext>
                </a:extLst>
              </a:tr>
              <a:tr h="501711">
                <a:tc>
                  <a:txBody>
                    <a:bodyPr/>
                    <a:lstStyle/>
                    <a:p>
                      <a:pPr algn="ctr">
                        <a:lnSpc>
                          <a:spcPct val="100000"/>
                        </a:lnSpc>
                      </a:pPr>
                      <a:r>
                        <a:rPr lang="en-US" dirty="0"/>
                        <a:t>Scale vertically</a:t>
                      </a:r>
                    </a:p>
                  </a:txBody>
                  <a:tcPr anchor="ctr"/>
                </a:tc>
                <a:tc>
                  <a:txBody>
                    <a:bodyPr/>
                    <a:lstStyle/>
                    <a:p>
                      <a:pPr algn="ctr"/>
                      <a:r>
                        <a:rPr lang="en-US" dirty="0"/>
                        <a:t>Scale horizontally</a:t>
                      </a:r>
                    </a:p>
                  </a:txBody>
                  <a:tcPr anchor="ctr"/>
                </a:tc>
                <a:extLst>
                  <a:ext uri="{0D108BD9-81ED-4DB2-BD59-A6C34878D82A}">
                    <a16:rowId xmlns:a16="http://schemas.microsoft.com/office/drawing/2014/main" val="2461707857"/>
                  </a:ext>
                </a:extLst>
              </a:tr>
              <a:tr h="1357330">
                <a:tc>
                  <a:txBody>
                    <a:bodyPr/>
                    <a:lstStyle/>
                    <a:p>
                      <a:pPr algn="ctr">
                        <a:lnSpc>
                          <a:spcPct val="100000"/>
                        </a:lnSpc>
                      </a:pPr>
                      <a:r>
                        <a:rPr lang="en-US" dirty="0"/>
                        <a:t>Good for online analytical processing (OLAP)</a:t>
                      </a:r>
                    </a:p>
                  </a:txBody>
                  <a:tcPr anchor="ctr"/>
                </a:tc>
                <a:tc>
                  <a:txBody>
                    <a:bodyPr/>
                    <a:lstStyle/>
                    <a:p>
                      <a:pPr algn="ctr"/>
                      <a:r>
                        <a:rPr lang="en-US" dirty="0"/>
                        <a:t>Build for online transaction processing (OLTP) </a:t>
                      </a:r>
                      <a:r>
                        <a:rPr lang="en-US" u="sng" dirty="0"/>
                        <a:t>at scale</a:t>
                      </a:r>
                    </a:p>
                  </a:txBody>
                  <a:tcPr anchor="ctr"/>
                </a:tc>
                <a:extLst>
                  <a:ext uri="{0D108BD9-81ED-4DB2-BD59-A6C34878D82A}">
                    <a16:rowId xmlns:a16="http://schemas.microsoft.com/office/drawing/2014/main" val="4113551587"/>
                  </a:ext>
                </a:extLst>
              </a:tr>
            </a:tbl>
          </a:graphicData>
        </a:graphic>
      </p:graphicFrame>
    </p:spTree>
    <p:extLst>
      <p:ext uri="{BB962C8B-B14F-4D97-AF65-F5344CB8AC3E}">
        <p14:creationId xmlns:p14="http://schemas.microsoft.com/office/powerpoint/2010/main" val="260131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25F839-25B0-1B4C-9C97-77EE11727573}"/>
              </a:ext>
            </a:extLst>
          </p:cNvPr>
          <p:cNvSpPr>
            <a:spLocks noGrp="1"/>
          </p:cNvSpPr>
          <p:nvPr>
            <p:ph type="body" sz="quarter" idx="12"/>
          </p:nvPr>
        </p:nvSpPr>
        <p:spPr/>
        <p:txBody>
          <a:bodyPr/>
          <a:lstStyle/>
          <a:p>
            <a:r>
              <a:rPr lang="en-GB" dirty="0"/>
              <a:t>Polyglot – NoSQL (AWS)</a:t>
            </a:r>
            <a:endParaRPr lang="en-US" dirty="0"/>
          </a:p>
          <a:p>
            <a:endParaRPr lang="en-GB" b="1" dirty="0"/>
          </a:p>
          <a:p>
            <a:endParaRPr lang="en-GB" b="1" dirty="0"/>
          </a:p>
          <a:p>
            <a:endParaRPr lang="en-GB" b="1" dirty="0"/>
          </a:p>
          <a:p>
            <a:pPr lvl="1"/>
            <a:endParaRPr lang="en-GB" dirty="0"/>
          </a:p>
          <a:p>
            <a:r>
              <a:rPr lang="en-GB" sz="3200" b="1" dirty="0" err="1"/>
              <a:t>DocumentDB</a:t>
            </a:r>
            <a:endParaRPr lang="en-GB" b="1" dirty="0"/>
          </a:p>
          <a:p>
            <a:pPr lvl="1"/>
            <a:endParaRPr lang="en-GB" dirty="0"/>
          </a:p>
          <a:p>
            <a:pPr lvl="1"/>
            <a:endParaRPr lang="en-GB" dirty="0"/>
          </a:p>
          <a:p>
            <a:r>
              <a:rPr lang="en-GB" sz="3200" b="1" dirty="0"/>
              <a:t>DynamoDB</a:t>
            </a:r>
            <a:endParaRPr lang="en-GB" b="1" dirty="0"/>
          </a:p>
          <a:p>
            <a:pPr lvl="1"/>
            <a:endParaRPr lang="en-GB" dirty="0"/>
          </a:p>
          <a:p>
            <a:endParaRPr lang="en-US" dirty="0"/>
          </a:p>
        </p:txBody>
      </p:sp>
      <p:sp>
        <p:nvSpPr>
          <p:cNvPr id="4" name="Slide Number Placeholder 3">
            <a:extLst>
              <a:ext uri="{FF2B5EF4-FFF2-40B4-BE49-F238E27FC236}">
                <a16:creationId xmlns:a16="http://schemas.microsoft.com/office/drawing/2014/main" id="{BD43E30D-9A6E-BE42-A421-821E6C3BB630}"/>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1026" name="Picture 2">
            <a:extLst>
              <a:ext uri="{FF2B5EF4-FFF2-40B4-BE49-F238E27FC236}">
                <a16:creationId xmlns:a16="http://schemas.microsoft.com/office/drawing/2014/main" id="{50874E72-A778-720F-9993-2D907C3A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940" y="1137888"/>
            <a:ext cx="4079253" cy="19409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sting Application Performance with Amazon ElastiCache: A Deep Dive">
            <a:extLst>
              <a:ext uri="{FF2B5EF4-FFF2-40B4-BE49-F238E27FC236}">
                <a16:creationId xmlns:a16="http://schemas.microsoft.com/office/drawing/2014/main" id="{3B1514F7-651F-4585-D2A2-5DB8F53F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87" y="958556"/>
            <a:ext cx="3105135" cy="17969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ynamodb lambda s3 static-hosting architecture">
            <a:extLst>
              <a:ext uri="{FF2B5EF4-FFF2-40B4-BE49-F238E27FC236}">
                <a16:creationId xmlns:a16="http://schemas.microsoft.com/office/drawing/2014/main" id="{AD31FF5C-34CA-B380-9E3E-C84271BF2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258" y="3348550"/>
            <a:ext cx="6969330" cy="3146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5AD717-5A52-B56F-8E36-2C761344821A}"/>
              </a:ext>
            </a:extLst>
          </p:cNvPr>
          <p:cNvSpPr txBox="1"/>
          <p:nvPr/>
        </p:nvSpPr>
        <p:spPr>
          <a:xfrm>
            <a:off x="0" y="6986588"/>
            <a:ext cx="914400" cy="914400"/>
          </a:xfrm>
          <a:prstGeom prst="rect">
            <a:avLst/>
          </a:prstGeom>
        </p:spPr>
        <p:txBody>
          <a:bodyPr vert="horz" wrap="none" lIns="0" tIns="0" rIns="0" bIns="0" rtlCol="0" anchor="t" anchorCtr="0">
            <a:normAutofit/>
          </a:bodyPr>
          <a:lstStyle/>
          <a:p>
            <a:pPr algn="l"/>
            <a:endParaRPr lang="en-GB" dirty="0"/>
          </a:p>
        </p:txBody>
      </p:sp>
      <p:sp>
        <p:nvSpPr>
          <p:cNvPr id="7" name="TextBox 6">
            <a:extLst>
              <a:ext uri="{FF2B5EF4-FFF2-40B4-BE49-F238E27FC236}">
                <a16:creationId xmlns:a16="http://schemas.microsoft.com/office/drawing/2014/main" id="{B32E4461-1B39-2295-B6CF-5D0D1363BA6B}"/>
              </a:ext>
            </a:extLst>
          </p:cNvPr>
          <p:cNvSpPr txBox="1"/>
          <p:nvPr/>
        </p:nvSpPr>
        <p:spPr>
          <a:xfrm>
            <a:off x="3818341" y="1627074"/>
            <a:ext cx="332541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GB" dirty="0"/>
              <a:t>Caching service using the </a:t>
            </a:r>
            <a:br>
              <a:rPr lang="en-GB" dirty="0"/>
            </a:br>
            <a:r>
              <a:rPr lang="en-GB" dirty="0"/>
              <a:t>Memcached and Redis</a:t>
            </a:r>
          </a:p>
        </p:txBody>
      </p:sp>
      <p:sp>
        <p:nvSpPr>
          <p:cNvPr id="9" name="TextBox 8">
            <a:extLst>
              <a:ext uri="{FF2B5EF4-FFF2-40B4-BE49-F238E27FC236}">
                <a16:creationId xmlns:a16="http://schemas.microsoft.com/office/drawing/2014/main" id="{673BC57A-CCAD-4D72-84BD-29B3431A4495}"/>
              </a:ext>
            </a:extLst>
          </p:cNvPr>
          <p:cNvSpPr txBox="1"/>
          <p:nvPr/>
        </p:nvSpPr>
        <p:spPr>
          <a:xfrm>
            <a:off x="3818341" y="3160408"/>
            <a:ext cx="3325415"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GB" dirty="0"/>
              <a:t>A MongoDB compatible </a:t>
            </a:r>
            <a:br>
              <a:rPr lang="en-GB" dirty="0"/>
            </a:br>
            <a:r>
              <a:rPr lang="en-GB" dirty="0"/>
              <a:t>document database</a:t>
            </a:r>
          </a:p>
        </p:txBody>
      </p:sp>
      <p:sp>
        <p:nvSpPr>
          <p:cNvPr id="11" name="TextBox 10">
            <a:extLst>
              <a:ext uri="{FF2B5EF4-FFF2-40B4-BE49-F238E27FC236}">
                <a16:creationId xmlns:a16="http://schemas.microsoft.com/office/drawing/2014/main" id="{23886CD4-63E6-1FEC-9F37-5F89F418C1F4}"/>
              </a:ext>
            </a:extLst>
          </p:cNvPr>
          <p:cNvSpPr txBox="1"/>
          <p:nvPr/>
        </p:nvSpPr>
        <p:spPr>
          <a:xfrm>
            <a:off x="1212111" y="5032479"/>
            <a:ext cx="3105135"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GB" dirty="0"/>
              <a:t>A serverless AWS </a:t>
            </a:r>
            <a:br>
              <a:rPr lang="en-GB" dirty="0"/>
            </a:br>
            <a:r>
              <a:rPr lang="en-GB" dirty="0"/>
              <a:t>proprietary Key/Value &amp; </a:t>
            </a:r>
            <a:br>
              <a:rPr lang="en-GB" dirty="0"/>
            </a:br>
            <a:r>
              <a:rPr lang="en-GB" dirty="0"/>
              <a:t>Document database</a:t>
            </a:r>
          </a:p>
        </p:txBody>
      </p:sp>
    </p:spTree>
    <p:extLst>
      <p:ext uri="{BB962C8B-B14F-4D97-AF65-F5344CB8AC3E}">
        <p14:creationId xmlns:p14="http://schemas.microsoft.com/office/powerpoint/2010/main" val="222382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45B86E-5508-024A-8563-E0FB82F46207}"/>
              </a:ext>
            </a:extLst>
          </p:cNvPr>
          <p:cNvSpPr>
            <a:spLocks noGrp="1"/>
          </p:cNvSpPr>
          <p:nvPr>
            <p:ph type="body" sz="quarter" idx="10"/>
          </p:nvPr>
        </p:nvSpPr>
        <p:spPr/>
        <p:txBody>
          <a:bodyPr/>
          <a:lstStyle/>
          <a:p>
            <a:r>
              <a:rPr lang="en-GB" dirty="0"/>
              <a:t>Polyglot – NoSQL (AWS)</a:t>
            </a:r>
            <a:endParaRPr lang="en-US" dirty="0"/>
          </a:p>
        </p:txBody>
      </p:sp>
      <p:sp>
        <p:nvSpPr>
          <p:cNvPr id="4" name="Slide Number Placeholder 3">
            <a:extLst>
              <a:ext uri="{FF2B5EF4-FFF2-40B4-BE49-F238E27FC236}">
                <a16:creationId xmlns:a16="http://schemas.microsoft.com/office/drawing/2014/main" id="{BD43E30D-9A6E-BE42-A421-821E6C3BB630}"/>
              </a:ext>
            </a:extLst>
          </p:cNvPr>
          <p:cNvSpPr>
            <a:spLocks noGrp="1"/>
          </p:cNvSpPr>
          <p:nvPr>
            <p:ph type="sldNum" sz="quarter" idx="4"/>
          </p:nvPr>
        </p:nvSpPr>
        <p:spPr/>
        <p:txBody>
          <a:bodyPr/>
          <a:lstStyle/>
          <a:p>
            <a:fld id="{EF892D59-8F09-EF4B-AD6D-DA609442F868}" type="slidenum">
              <a:rPr lang="en-GB" smtClean="0"/>
              <a:pPr/>
              <a:t>9</a:t>
            </a:fld>
            <a:endParaRPr lang="en-GB" dirty="0"/>
          </a:p>
        </p:txBody>
      </p:sp>
      <p:pic>
        <p:nvPicPr>
          <p:cNvPr id="2050" name="Picture 2">
            <a:extLst>
              <a:ext uri="{FF2B5EF4-FFF2-40B4-BE49-F238E27FC236}">
                <a16:creationId xmlns:a16="http://schemas.microsoft.com/office/drawing/2014/main" id="{F9EAC28B-9491-C466-917A-4B392D733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73" y="242361"/>
            <a:ext cx="3286125" cy="19003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A63AFF-3B93-DCCE-5737-F58865F20564}"/>
              </a:ext>
            </a:extLst>
          </p:cNvPr>
          <p:cNvSpPr txBox="1"/>
          <p:nvPr/>
        </p:nvSpPr>
        <p:spPr>
          <a:xfrm>
            <a:off x="7623660" y="592355"/>
            <a:ext cx="4025502" cy="1200329"/>
          </a:xfrm>
          <a:prstGeom prst="rect">
            <a:avLst/>
          </a:prstGeom>
          <a:noFill/>
        </p:spPr>
        <p:txBody>
          <a:bodyPr wrap="square">
            <a:spAutoFit/>
          </a:bodyPr>
          <a:lstStyle/>
          <a:p>
            <a:r>
              <a:rPr lang="en-GB" b="1" dirty="0" err="1"/>
              <a:t>QLdb</a:t>
            </a:r>
            <a:endParaRPr lang="en-GB" b="1" dirty="0"/>
          </a:p>
          <a:p>
            <a:pPr lvl="1"/>
            <a:r>
              <a:rPr lang="en-GB" dirty="0" err="1"/>
              <a:t>Immutable,append</a:t>
            </a:r>
            <a:r>
              <a:rPr lang="en-GB" dirty="0"/>
              <a:t> only,  cryptographically verifiable database</a:t>
            </a:r>
          </a:p>
        </p:txBody>
      </p:sp>
      <p:pic>
        <p:nvPicPr>
          <p:cNvPr id="10" name="Picture 9">
            <a:extLst>
              <a:ext uri="{FF2B5EF4-FFF2-40B4-BE49-F238E27FC236}">
                <a16:creationId xmlns:a16="http://schemas.microsoft.com/office/drawing/2014/main" id="{346CE6F3-7152-C437-00FA-DD35C20C52B8}"/>
              </a:ext>
            </a:extLst>
          </p:cNvPr>
          <p:cNvPicPr>
            <a:picLocks noChangeAspect="1"/>
          </p:cNvPicPr>
          <p:nvPr/>
        </p:nvPicPr>
        <p:blipFill>
          <a:blip r:embed="rId4"/>
          <a:stretch>
            <a:fillRect/>
          </a:stretch>
        </p:blipFill>
        <p:spPr>
          <a:xfrm>
            <a:off x="4300537" y="2789433"/>
            <a:ext cx="2653028" cy="1312551"/>
          </a:xfrm>
          <a:prstGeom prst="rect">
            <a:avLst/>
          </a:prstGeom>
        </p:spPr>
      </p:pic>
      <p:sp>
        <p:nvSpPr>
          <p:cNvPr id="14" name="TextBox 13">
            <a:extLst>
              <a:ext uri="{FF2B5EF4-FFF2-40B4-BE49-F238E27FC236}">
                <a16:creationId xmlns:a16="http://schemas.microsoft.com/office/drawing/2014/main" id="{2362EB3E-5ACF-8C3C-18EF-E7D7EEF7825A}"/>
              </a:ext>
            </a:extLst>
          </p:cNvPr>
          <p:cNvSpPr txBox="1"/>
          <p:nvPr/>
        </p:nvSpPr>
        <p:spPr>
          <a:xfrm>
            <a:off x="7536148" y="3113292"/>
            <a:ext cx="4200526" cy="923330"/>
          </a:xfrm>
          <a:prstGeom prst="rect">
            <a:avLst/>
          </a:prstGeom>
          <a:noFill/>
        </p:spPr>
        <p:txBody>
          <a:bodyPr wrap="square">
            <a:spAutoFit/>
          </a:bodyPr>
          <a:lstStyle/>
          <a:p>
            <a:r>
              <a:rPr lang="en-GB" b="1" dirty="0"/>
              <a:t>Graph</a:t>
            </a:r>
            <a:r>
              <a:rPr lang="en-GB" dirty="0"/>
              <a:t> type database when the many-to-many relationship is as important as the data itself</a:t>
            </a:r>
          </a:p>
        </p:txBody>
      </p:sp>
      <p:sp>
        <p:nvSpPr>
          <p:cNvPr id="16" name="TextBox 15">
            <a:extLst>
              <a:ext uri="{FF2B5EF4-FFF2-40B4-BE49-F238E27FC236}">
                <a16:creationId xmlns:a16="http://schemas.microsoft.com/office/drawing/2014/main" id="{521090D8-0F6B-DB6C-8802-1B479C95FC7D}"/>
              </a:ext>
            </a:extLst>
          </p:cNvPr>
          <p:cNvSpPr txBox="1"/>
          <p:nvPr/>
        </p:nvSpPr>
        <p:spPr>
          <a:xfrm>
            <a:off x="4576851" y="6512750"/>
            <a:ext cx="6093618" cy="276999"/>
          </a:xfrm>
          <a:prstGeom prst="rect">
            <a:avLst/>
          </a:prstGeom>
          <a:noFill/>
        </p:spPr>
        <p:txBody>
          <a:bodyPr wrap="square">
            <a:spAutoFit/>
          </a:bodyPr>
          <a:lstStyle/>
          <a:p>
            <a:r>
              <a:rPr lang="en-GB" sz="1200" dirty="0"/>
              <a:t>https://www.amazonaws.cn/en/neptune/</a:t>
            </a:r>
          </a:p>
        </p:txBody>
      </p:sp>
      <p:pic>
        <p:nvPicPr>
          <p:cNvPr id="18" name="Picture 17">
            <a:extLst>
              <a:ext uri="{FF2B5EF4-FFF2-40B4-BE49-F238E27FC236}">
                <a16:creationId xmlns:a16="http://schemas.microsoft.com/office/drawing/2014/main" id="{589E6A9F-8F94-0DE1-97E9-7D58F74C6ABE}"/>
              </a:ext>
            </a:extLst>
          </p:cNvPr>
          <p:cNvPicPr>
            <a:picLocks noChangeAspect="1"/>
          </p:cNvPicPr>
          <p:nvPr/>
        </p:nvPicPr>
        <p:blipFill>
          <a:blip r:embed="rId5"/>
          <a:stretch>
            <a:fillRect/>
          </a:stretch>
        </p:blipFill>
        <p:spPr>
          <a:xfrm>
            <a:off x="7623660" y="4322555"/>
            <a:ext cx="3443732" cy="1902106"/>
          </a:xfrm>
          <a:prstGeom prst="rect">
            <a:avLst/>
          </a:prstGeom>
        </p:spPr>
      </p:pic>
    </p:spTree>
    <p:extLst>
      <p:ext uri="{BB962C8B-B14F-4D97-AF65-F5344CB8AC3E}">
        <p14:creationId xmlns:p14="http://schemas.microsoft.com/office/powerpoint/2010/main" val="29171978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Props1.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2331</Words>
  <Application>Microsoft Office PowerPoint</Application>
  <PresentationFormat>Widescreen</PresentationFormat>
  <Paragraphs>198</Paragraphs>
  <Slides>12</Slides>
  <Notes>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12</vt:i4>
      </vt:variant>
    </vt:vector>
  </HeadingPairs>
  <TitlesOfParts>
    <vt:vector size="26" baseType="lpstr">
      <vt:lpstr>-apple-system</vt:lpstr>
      <vt:lpstr>Arial</vt:lpstr>
      <vt:lpstr>Arial</vt:lpstr>
      <vt:lpstr>Calibri</vt:lpstr>
      <vt:lpstr>Krana Fat B</vt:lpstr>
      <vt:lpstr>Lato</vt:lpstr>
      <vt:lpstr>Merriweather</vt:lpstr>
      <vt:lpstr>Montserrat</vt:lpstr>
      <vt:lpstr>Wingdings 2</vt:lpstr>
      <vt:lpstr>Master_Primary_Colors</vt:lpstr>
      <vt:lpstr>Master_Red_and_Purple</vt:lpstr>
      <vt:lpstr>Master_Yellow_and_Orange</vt:lpstr>
      <vt:lpstr>Master_Blue</vt:lpstr>
      <vt:lpstr>Master_Neutral</vt:lpstr>
      <vt:lpstr>Microservices Persistent</vt:lpstr>
      <vt:lpstr>PowerPoint Presentation</vt:lpstr>
      <vt:lpstr>PowerPoint Presentation</vt:lpstr>
      <vt:lpstr>PowerPoint Presentation</vt:lpstr>
      <vt:lpstr>Polyglot Persistence </vt:lpstr>
      <vt:lpstr>PowerPoint Presentation</vt:lpstr>
      <vt:lpstr>Polyglot Cont. NoSQL </vt:lpstr>
      <vt:lpstr>PowerPoint Presentation</vt:lpstr>
      <vt:lpstr>PowerPoint Presentation</vt:lpstr>
      <vt:lpstr>Data warehousing and OLAP</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466</cp:revision>
  <cp:lastPrinted>2019-07-03T09:46:41Z</cp:lastPrinted>
  <dcterms:created xsi:type="dcterms:W3CDTF">2019-09-05T08:17:12Z</dcterms:created>
  <dcterms:modified xsi:type="dcterms:W3CDTF">2024-09-15T10:35:52Z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